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6858000" cx="12192000"/>
  <p:notesSz cx="6858000" cy="9144000"/>
  <p:embeddedFontLst>
    <p:embeddedFont>
      <p:font typeface="Montserrat"/>
      <p:regular r:id="rId7"/>
      <p:bold r:id="rId8"/>
      <p:italic r:id="rId9"/>
      <p:boldItalic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1" roundtripDataSignature="AMtx7mjNh9TTyChePPe6TDSTSotz/jQAY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F0CFEE0-53B3-4F44-9347-771288148BED}">
  <a:tblStyle styleId="{FF0CFEE0-53B3-4F44-9347-771288148BED}" styleName="Table_0">
    <a:wholeTbl>
      <a:tcTxStyle b="off" i="off">
        <a:font>
          <a:latin typeface="Arial"/>
          <a:ea typeface="Arial"/>
          <a:cs typeface="Arial"/>
        </a:font>
        <a:srgbClr val="000000"/>
      </a:tcTx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11" Type="http://customschemas.google.com/relationships/presentationmetadata" Target="metadata"/><Relationship Id="rId10" Type="http://schemas.openxmlformats.org/officeDocument/2006/relationships/font" Target="fonts/Montserrat-boldItalic.fntdata"/><Relationship Id="rId9" Type="http://schemas.openxmlformats.org/officeDocument/2006/relationships/font" Target="fonts/Montserrat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Montserrat-regular.fntdata"/><Relationship Id="rId8" Type="http://schemas.openxmlformats.org/officeDocument/2006/relationships/font" Target="fonts/Montserrat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type="ctrTitle"/>
          </p:nvPr>
        </p:nvSpPr>
        <p:spPr>
          <a:xfrm>
            <a:off x="2524125" y="0"/>
            <a:ext cx="6667500" cy="419034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BE4D4">
                <a:alpha val="98824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br>
              <a:rPr lang="en-AU" sz="19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AU" sz="1900">
                <a:latin typeface="Montserrat"/>
                <a:ea typeface="Montserrat"/>
                <a:cs typeface="Montserrat"/>
                <a:sym typeface="Montserrat"/>
              </a:rPr>
              <a:t>Business Model Canvas – Balkan Green Ideas </a:t>
            </a:r>
            <a:endParaRPr sz="5900">
              <a:latin typeface="Montserrat"/>
              <a:ea typeface="Montserrat"/>
              <a:cs typeface="Montserrat"/>
              <a:sym typeface="Montserrat"/>
            </a:endParaRPr>
          </a:p>
        </p:txBody>
      </p:sp>
      <p:graphicFrame>
        <p:nvGraphicFramePr>
          <p:cNvPr id="85" name="Google Shape;85;p1"/>
          <p:cNvGraphicFramePr/>
          <p:nvPr/>
        </p:nvGraphicFramePr>
        <p:xfrm>
          <a:off x="334850" y="57954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{FF0CFEE0-53B3-4F44-9347-771288148BED}</a:tableStyleId>
              </a:tblPr>
              <a:tblGrid>
                <a:gridCol w="2287300"/>
                <a:gridCol w="2287300"/>
                <a:gridCol w="1143650"/>
                <a:gridCol w="1143650"/>
                <a:gridCol w="2287300"/>
                <a:gridCol w="2287300"/>
              </a:tblGrid>
              <a:tr h="1863200">
                <a:tc row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AU" sz="12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Key partners:</a:t>
                      </a:r>
                      <a:endParaRPr b="1" sz="1100" u="none" cap="none" strike="noStrike">
                        <a:solidFill>
                          <a:srgbClr val="FF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AU" sz="10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Vocational schools / professional training centers</a:t>
                      </a:r>
                      <a:br>
                        <a:rPr lang="en-AU" sz="10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br>
                        <a:rPr lang="en-AU" sz="10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lang="en-AU" sz="10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Local NGOs supporting youth and marginalized groups</a:t>
                      </a:r>
                      <a:endParaRPr sz="10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25" marB="45725" marR="82300" marL="82300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1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AU" sz="12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Key activities:</a:t>
                      </a:r>
                      <a:r>
                        <a:rPr b="1" lang="en-AU" sz="12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</a:t>
                      </a:r>
                      <a:endParaRPr b="1" sz="14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indent="0" lvl="1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indent="0" lvl="1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AU" sz="10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Development and maintenance of the platform</a:t>
                      </a:r>
                      <a:br>
                        <a:rPr lang="en-AU" sz="10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br>
                        <a:rPr lang="en-AU" sz="10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lang="en-AU" sz="10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Support and training for clients and technical staff</a:t>
                      </a:r>
                      <a:br>
                        <a:rPr lang="en-AU" sz="10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br>
                        <a:rPr lang="en-AU" sz="10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lang="en-AU" sz="10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Marketing and sales</a:t>
                      </a:r>
                      <a:br>
                        <a:rPr lang="en-AU" sz="10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br>
                        <a:rPr lang="en-AU" sz="10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endParaRPr sz="10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25" marB="45725" marR="82300" marL="82300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2" row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None/>
                      </a:pPr>
                      <a:r>
                        <a:rPr b="1" lang="en-AU" sz="12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Value proposition:</a:t>
                      </a:r>
                      <a:endParaRPr b="1" sz="14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200"/>
                        <a:buFont typeface="Calibri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200"/>
                        <a:buFont typeface="Calibri"/>
                        <a:buNone/>
                      </a:pPr>
                      <a:r>
                        <a:rPr lang="en-AU" sz="10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Fast and accurate problem reporting via QR codes</a:t>
                      </a:r>
                      <a:br>
                        <a:rPr lang="en-AU" sz="10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br>
                        <a:rPr lang="en-AU" sz="10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lang="en-AU" sz="10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Full transparency and traceability of all requests</a:t>
                      </a:r>
                      <a:br>
                        <a:rPr lang="en-AU" sz="10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br>
                        <a:rPr lang="en-AU" sz="10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lang="en-AU" sz="10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Focus on issues affecting energy, water, and equipment</a:t>
                      </a:r>
                      <a:endParaRPr sz="1200" u="none" cap="none" strike="noStrike">
                        <a:solidFill>
                          <a:srgbClr val="FF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25" marB="45725" marR="82300" marL="82300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AU" sz="12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Customer</a:t>
                      </a:r>
                      <a:r>
                        <a:rPr b="1" lang="en-AU" sz="12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relationships</a:t>
                      </a:r>
                      <a:endParaRPr b="1" sz="14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AU" sz="10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Technical support and training for client organizations</a:t>
                      </a:r>
                      <a:br>
                        <a:rPr lang="en-AU" sz="10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br>
                        <a:rPr lang="en-AU" sz="10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lang="en-AU" sz="10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Demos and pilots for public and private institutions</a:t>
                      </a:r>
                      <a:br>
                        <a:rPr lang="en-AU" sz="10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br>
                        <a:rPr lang="en-AU" sz="10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lang="en-AU" sz="10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Flexible contracts and additional services like ERP integrations and analytics</a:t>
                      </a:r>
                      <a:endParaRPr sz="1200" u="none" cap="none" strike="noStrike">
                        <a:solidFill>
                          <a:srgbClr val="FF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25" marB="45725" marR="82300" marL="82300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AU" sz="12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Customer segments</a:t>
                      </a:r>
                      <a:r>
                        <a:rPr b="1" lang="en-AU" sz="12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:</a:t>
                      </a:r>
                      <a:endParaRPr b="1" sz="11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AU" sz="10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Public institutions: municipalities, schools, hospitals, universities</a:t>
                      </a:r>
                      <a:endParaRPr sz="10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br>
                        <a:rPr lang="en-AU" sz="10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lang="en-AU" sz="10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Maintenance service providers managing multiple locations</a:t>
                      </a:r>
                      <a:endParaRPr sz="10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25" marB="45725" marR="82300" marL="82300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863200">
                <a:tc vMerge="1"/>
                <a:tc>
                  <a:txBody>
                    <a:bodyPr/>
                    <a:lstStyle/>
                    <a:p>
                      <a:pPr indent="0" lvl="1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AU" sz="12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Key resources: </a:t>
                      </a:r>
                      <a:r>
                        <a:rPr b="1" lang="en-AU" sz="12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</a:t>
                      </a:r>
                      <a:endParaRPr b="1" sz="1100" u="none" cap="none" strike="noStrike">
                        <a:solidFill>
                          <a:srgbClr val="FF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AU" sz="10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Development team</a:t>
                      </a:r>
                      <a:br>
                        <a:rPr lang="en-AU" sz="10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br>
                        <a:rPr lang="en-AU" sz="10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lang="en-AU" sz="10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Cloud infrastructure and servers</a:t>
                      </a:r>
                      <a:br>
                        <a:rPr lang="en-AU" sz="10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br>
                        <a:rPr lang="en-AU" sz="10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lang="en-AU" sz="10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Agreements with partners and pilot clients</a:t>
                      </a:r>
                      <a:endParaRPr sz="10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25" marB="45725" marR="82300" marL="82300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2" vMerge="1"/>
                <a:tc hMerge="1" v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AU" sz="12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Channels</a:t>
                      </a:r>
                      <a:r>
                        <a:rPr lang="en-AU" sz="12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: </a:t>
                      </a:r>
                      <a:endParaRPr sz="1100" u="none" cap="none" strike="noStrike">
                        <a:solidFill>
                          <a:srgbClr val="FF000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t/>
                      </a:r>
                      <a:endParaRPr sz="10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AU" sz="10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Direct sales and presentations to organizations</a:t>
                      </a:r>
                      <a:br>
                        <a:rPr lang="en-AU" sz="10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br>
                        <a:rPr lang="en-AU" sz="10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lang="en-AU" sz="10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Public tenders for governmental and municipal institutions</a:t>
                      </a:r>
                      <a:br>
                        <a:rPr lang="en-AU" sz="10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br>
                        <a:rPr lang="en-AU" sz="10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lang="en-AU" sz="10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Digital marketing: SEO, LinkedIn, targeted ads, email marketing demos</a:t>
                      </a:r>
                      <a:endParaRPr sz="10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25" marB="45725" marR="82300" marL="82300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1016500">
                <a:tc grid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AU" sz="12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Cost structure</a:t>
                      </a:r>
                      <a:r>
                        <a:rPr b="1" lang="en-AU" sz="12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:</a:t>
                      </a:r>
                      <a:br>
                        <a:rPr lang="en-AU" sz="12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endParaRPr sz="12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AU" sz="10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Development and maintenance of the platform</a:t>
                      </a:r>
                      <a:br>
                        <a:rPr lang="en-AU" sz="10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lang="en-AU" sz="10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Marketing and sales</a:t>
                      </a:r>
                      <a:br>
                        <a:rPr lang="en-AU" sz="10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lang="en-AU" sz="10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Training and client support</a:t>
                      </a:r>
                      <a:endParaRPr sz="11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25" marB="45725" marR="82300" marL="82300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AU" sz="12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Revenue streams</a:t>
                      </a:r>
                      <a:r>
                        <a:rPr b="1" lang="en-AU" sz="12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:</a:t>
                      </a:r>
                      <a:br>
                        <a:rPr lang="en-AU" sz="12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endParaRPr sz="12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AU" sz="10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Payments based on maintenance staff capacity and active locations</a:t>
                      </a:r>
                      <a:br>
                        <a:rPr lang="en-AU" sz="10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lang="en-AU" sz="10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Monthly or yearly subscriptions for various organizations</a:t>
                      </a:r>
                      <a:br>
                        <a:rPr lang="en-AU" sz="10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lang="en-AU" sz="10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Additional services: integrations, training, platform customizations</a:t>
                      </a:r>
                      <a:endParaRPr sz="11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25" marB="45725" marR="82300" marL="82300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222025">
                <a:tc gridSpan="6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r>
                        <a:t/>
                      </a:r>
                      <a:endParaRPr b="1" sz="100" u="none" cap="none" strike="noStrike"/>
                    </a:p>
                  </a:txBody>
                  <a:tcPr marT="45725" marB="45725" marR="82300" marL="8230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  <a:tc hMerge="1"/>
              </a:tr>
              <a:tr h="814100">
                <a:tc grid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AU" sz="12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Social and environmental cost:</a:t>
                      </a:r>
                      <a:br>
                        <a:rPr lang="en-AU" sz="12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endParaRPr sz="12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AU" sz="10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Hiring new staff may require initial training</a:t>
                      </a:r>
                      <a:endParaRPr sz="10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25" marB="45725" marR="82300" marL="82300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0000">
                        <a:alpha val="40000"/>
                      </a:srgbClr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AU" sz="12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Social and environmental impact:</a:t>
                      </a:r>
                      <a:br>
                        <a:rPr lang="en-AU" sz="12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endParaRPr sz="12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AU" sz="10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Increases transparency and accountability in the community</a:t>
                      </a:r>
                      <a:br>
                        <a:rPr lang="en-AU" sz="10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lang="en-AU" sz="1000" u="none" cap="none" strike="noStrike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Improves safety and quality of public and private services</a:t>
                      </a:r>
                      <a:endParaRPr sz="14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25" marB="45725" marR="82300" marL="82300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2D050">
                        <a:alpha val="40000"/>
                      </a:srgbClr>
                    </a:solidFill>
                  </a:tcPr>
                </a:tc>
                <a:tc hMerge="1"/>
                <a:tc hMerge="1"/>
              </a:tr>
              <a:tr h="287700">
                <a:tc gridSpan="6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Calibri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82300" marL="8230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  <a:tc hMerge="1"/>
              </a:tr>
            </a:tbl>
          </a:graphicData>
        </a:graphic>
      </p:graphicFrame>
      <p:pic>
        <p:nvPicPr>
          <p:cNvPr descr="Logo&#10;&#10;Description automatically generated" id="86" name="Google Shape;86;p1"/>
          <p:cNvPicPr preferRelativeResize="0"/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152400" y="152400"/>
            <a:ext cx="11842459" cy="670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2020-03-25T16:58:44Z</dcterms:created>
  <dc:creator>abdullahumerisa@gmail.com</dc:creator>
</cp:coreProperties>
</file>