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2" r:id="rId2"/>
  </p:sldMasterIdLst>
  <p:sldIdLst>
    <p:sldId id="276" r:id="rId3"/>
    <p:sldId id="289" r:id="rId4"/>
    <p:sldId id="274" r:id="rId5"/>
    <p:sldId id="309" r:id="rId6"/>
    <p:sldId id="275" r:id="rId7"/>
    <p:sldId id="310" r:id="rId8"/>
    <p:sldId id="273" r:id="rId9"/>
    <p:sldId id="311" r:id="rId10"/>
  </p:sldIdLst>
  <p:sldSz cx="10691813" cy="7559675"/>
  <p:notesSz cx="6797675" cy="9926638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TT Fors" panose="020B0003030001020000" pitchFamily="34" charset="0"/>
      <p:regular r:id="rId17"/>
    </p:embeddedFont>
    <p:embeddedFont>
      <p:font typeface="TT Fors Bold" panose="020B0003030001020000" pitchFamily="34" charset="0"/>
      <p:regular r:id="rId18"/>
      <p:bold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F4D"/>
    <a:srgbClr val="BB244A"/>
    <a:srgbClr val="6BCBDE"/>
    <a:srgbClr val="66C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405"/>
  </p:normalViewPr>
  <p:slideViewPr>
    <p:cSldViewPr snapToGrid="0" snapToObjects="1">
      <p:cViewPr varScale="1">
        <p:scale>
          <a:sx n="98" d="100"/>
          <a:sy n="98" d="100"/>
        </p:scale>
        <p:origin x="10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1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55" indent="0" algn="ctr">
              <a:buNone/>
              <a:defRPr sz="2205"/>
            </a:lvl2pPr>
            <a:lvl3pPr marL="1007909" indent="0" algn="ctr">
              <a:buNone/>
              <a:defRPr sz="1984"/>
            </a:lvl3pPr>
            <a:lvl4pPr marL="1511864" indent="0" algn="ctr">
              <a:buNone/>
              <a:defRPr sz="1764"/>
            </a:lvl4pPr>
            <a:lvl5pPr marL="2015818" indent="0" algn="ctr">
              <a:buNone/>
              <a:defRPr sz="1764"/>
            </a:lvl5pPr>
            <a:lvl6pPr marL="2519773" indent="0" algn="ctr">
              <a:buNone/>
              <a:defRPr sz="1764"/>
            </a:lvl6pPr>
            <a:lvl7pPr marL="3023727" indent="0" algn="ctr">
              <a:buNone/>
              <a:defRPr sz="1764"/>
            </a:lvl7pPr>
            <a:lvl8pPr marL="3527682" indent="0" algn="ctr">
              <a:buNone/>
              <a:defRPr sz="1764"/>
            </a:lvl8pPr>
            <a:lvl9pPr marL="4031636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3276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51469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0" y="402484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4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0172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495"/>
            </a:lvl1pPr>
            <a:lvl2pPr marL="475071" indent="0" algn="ctr">
              <a:buNone/>
              <a:defRPr sz="2079"/>
            </a:lvl2pPr>
            <a:lvl3pPr marL="950143" indent="0" algn="ctr">
              <a:buNone/>
              <a:defRPr sz="1871"/>
            </a:lvl3pPr>
            <a:lvl4pPr marL="1425214" indent="0" algn="ctr">
              <a:buNone/>
              <a:defRPr sz="1663"/>
            </a:lvl4pPr>
            <a:lvl5pPr marL="1900286" indent="0" algn="ctr">
              <a:buNone/>
              <a:defRPr sz="1663"/>
            </a:lvl5pPr>
            <a:lvl6pPr marL="2375357" indent="0" algn="ctr">
              <a:buNone/>
              <a:defRPr sz="1663"/>
            </a:lvl6pPr>
            <a:lvl7pPr marL="2850428" indent="0" algn="ctr">
              <a:buNone/>
              <a:defRPr sz="1663"/>
            </a:lvl7pPr>
            <a:lvl8pPr marL="3325500" indent="0" algn="ctr">
              <a:buNone/>
              <a:defRPr sz="1663"/>
            </a:lvl8pPr>
            <a:lvl9pPr marL="3800571" indent="0" algn="ctr">
              <a:buNone/>
              <a:defRPr sz="166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4161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15507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6"/>
            <a:ext cx="9221689" cy="1653678"/>
          </a:xfrm>
        </p:spPr>
        <p:txBody>
          <a:bodyPr/>
          <a:lstStyle>
            <a:lvl1pPr marL="0" indent="0">
              <a:buNone/>
              <a:defRPr sz="2495">
                <a:solidFill>
                  <a:schemeClr val="tx1"/>
                </a:solidFill>
              </a:defRPr>
            </a:lvl1pPr>
            <a:lvl2pPr marL="47507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2pPr>
            <a:lvl3pPr marL="9501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3pPr>
            <a:lvl4pPr marL="1425214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4pPr>
            <a:lvl5pPr marL="1900286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5pPr>
            <a:lvl6pPr marL="2375357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6pPr>
            <a:lvl7pPr marL="2850428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7pPr>
            <a:lvl8pPr marL="3325500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8pPr>
            <a:lvl9pPr marL="3800571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09922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63620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2"/>
            <a:ext cx="4545413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452047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0878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6887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325"/>
            </a:lvl1pPr>
            <a:lvl2pPr>
              <a:defRPr sz="2909"/>
            </a:lvl2pPr>
            <a:lvl3pPr>
              <a:defRPr sz="2495"/>
            </a:lvl3pPr>
            <a:lvl4pPr>
              <a:defRPr sz="2079"/>
            </a:lvl4pPr>
            <a:lvl5pPr>
              <a:defRPr sz="2079"/>
            </a:lvl5pPr>
            <a:lvl6pPr>
              <a:defRPr sz="2079"/>
            </a:lvl6pPr>
            <a:lvl7pPr>
              <a:defRPr sz="2079"/>
            </a:lvl7pPr>
            <a:lvl8pPr>
              <a:defRPr sz="2079"/>
            </a:lvl8pPr>
            <a:lvl9pPr>
              <a:defRPr sz="207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5055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048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325"/>
            </a:lvl1pPr>
            <a:lvl2pPr marL="475071" indent="0">
              <a:buNone/>
              <a:defRPr sz="2909"/>
            </a:lvl2pPr>
            <a:lvl3pPr marL="950143" indent="0">
              <a:buNone/>
              <a:defRPr sz="2495"/>
            </a:lvl3pPr>
            <a:lvl4pPr marL="1425214" indent="0">
              <a:buNone/>
              <a:defRPr sz="2079"/>
            </a:lvl4pPr>
            <a:lvl5pPr marL="1900286" indent="0">
              <a:buNone/>
              <a:defRPr sz="2079"/>
            </a:lvl5pPr>
            <a:lvl6pPr marL="2375357" indent="0">
              <a:buNone/>
              <a:defRPr sz="2079"/>
            </a:lvl6pPr>
            <a:lvl7pPr marL="2850428" indent="0">
              <a:buNone/>
              <a:defRPr sz="2079"/>
            </a:lvl7pPr>
            <a:lvl8pPr marL="3325500" indent="0">
              <a:buNone/>
              <a:defRPr sz="2079"/>
            </a:lvl8pPr>
            <a:lvl9pPr marL="3800571" indent="0">
              <a:buNone/>
              <a:defRPr sz="207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294189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069109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1" y="402485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4" y="402485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657319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5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09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86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1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77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727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68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63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35669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6363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2" y="1853172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2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6403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5539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94453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6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41182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6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55" indent="0">
              <a:buNone/>
              <a:defRPr sz="3086"/>
            </a:lvl2pPr>
            <a:lvl3pPr marL="1007909" indent="0">
              <a:buNone/>
              <a:defRPr sz="2646"/>
            </a:lvl3pPr>
            <a:lvl4pPr marL="1511864" indent="0">
              <a:buNone/>
              <a:defRPr sz="2205"/>
            </a:lvl4pPr>
            <a:lvl5pPr marL="2015818" indent="0">
              <a:buNone/>
              <a:defRPr sz="2205"/>
            </a:lvl5pPr>
            <a:lvl6pPr marL="2519773" indent="0">
              <a:buNone/>
              <a:defRPr sz="2205"/>
            </a:lvl6pPr>
            <a:lvl7pPr marL="3023727" indent="0">
              <a:buNone/>
              <a:defRPr sz="2205"/>
            </a:lvl7pPr>
            <a:lvl8pPr marL="3527682" indent="0">
              <a:buNone/>
              <a:defRPr sz="2205"/>
            </a:lvl8pPr>
            <a:lvl9pPr marL="4031636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0293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1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6243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09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77" indent="-251977" algn="l" defTabSz="1007909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3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886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84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795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750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704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659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613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55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09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864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18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773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727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682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636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07/31/2025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2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27691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0143" rtl="0" eaLnBrk="1" latinLnBrk="0" hangingPunct="1">
        <a:lnSpc>
          <a:spcPct val="90000"/>
        </a:lnSpc>
        <a:spcBef>
          <a:spcPct val="0"/>
        </a:spcBef>
        <a:buNone/>
        <a:defRPr sz="45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536" indent="-237536" algn="l" defTabSz="950143" rtl="0" eaLnBrk="1" latinLnBrk="0" hangingPunct="1">
        <a:lnSpc>
          <a:spcPct val="90000"/>
        </a:lnSpc>
        <a:spcBef>
          <a:spcPts val="1038"/>
        </a:spcBef>
        <a:buFont typeface="Arial" panose="020B0604020202020204" pitchFamily="34" charset="0"/>
        <a:buChar char="•"/>
        <a:defRPr sz="2909" kern="1200">
          <a:solidFill>
            <a:schemeClr val="tx1"/>
          </a:solidFill>
          <a:latin typeface="+mn-lt"/>
          <a:ea typeface="+mn-ea"/>
          <a:cs typeface="+mn-cs"/>
        </a:defRPr>
      </a:lvl1pPr>
      <a:lvl2pPr marL="7126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66275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213782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61289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308796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563035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40381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1pPr>
      <a:lvl2pPr marL="4750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2pPr>
      <a:lvl3pPr marL="950143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425214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1900286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375357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2850428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32550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38005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5064" y="-165407"/>
            <a:ext cx="9221689" cy="1461188"/>
          </a:xfrm>
        </p:spPr>
        <p:txBody>
          <a:bodyPr/>
          <a:lstStyle/>
          <a:p>
            <a:r>
              <a:rPr lang="de-DE" dirty="0" err="1">
                <a:latin typeface="TT Fors Bold" panose="020B0003030001020000" pitchFamily="34" charset="0"/>
              </a:rPr>
              <a:t>Printing</a:t>
            </a:r>
            <a:r>
              <a:rPr lang="de-DE" dirty="0">
                <a:latin typeface="TT Fors Bold" panose="020B0003030001020000" pitchFamily="34" charset="0"/>
              </a:rPr>
              <a:t> </a:t>
            </a:r>
            <a:r>
              <a:rPr lang="de-DE" dirty="0" err="1">
                <a:latin typeface="TT Fors Bold" panose="020B0003030001020000" pitchFamily="34" charset="0"/>
              </a:rPr>
              <a:t>instructions</a:t>
            </a:r>
            <a:endParaRPr lang="de-DE" dirty="0">
              <a:latin typeface="TT Fors Bold" panose="020B0003030001020000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5064" y="2012414"/>
            <a:ext cx="5232599" cy="4796544"/>
          </a:xfrm>
        </p:spPr>
        <p:txBody>
          <a:bodyPr>
            <a:normAutofit/>
          </a:bodyPr>
          <a:lstStyle/>
          <a:p>
            <a:r>
              <a:rPr lang="de-DE" sz="2400" dirty="0">
                <a:latin typeface="TT Fors" panose="020B0003030001020000" pitchFamily="34" charset="0"/>
              </a:rPr>
              <a:t>Main </a:t>
            </a:r>
            <a:r>
              <a:rPr lang="de-DE" sz="2400" dirty="0" err="1">
                <a:latin typeface="TT Fors" panose="020B0003030001020000" pitchFamily="34" charset="0"/>
              </a:rPr>
              <a:t>Instructions</a:t>
            </a:r>
            <a:r>
              <a:rPr lang="de-DE" sz="2400" dirty="0">
                <a:latin typeface="TT Fors" panose="020B0003030001020000" pitchFamily="34" charset="0"/>
              </a:rPr>
              <a:t>: Print </a:t>
            </a:r>
            <a:r>
              <a:rPr lang="de-DE" sz="2400" dirty="0" err="1">
                <a:latin typeface="TT Fors" panose="020B0003030001020000" pitchFamily="34" charset="0"/>
              </a:rPr>
              <a:t>page</a:t>
            </a:r>
            <a:r>
              <a:rPr lang="de-DE" sz="2400">
                <a:latin typeface="TT Fors" panose="020B0003030001020000" pitchFamily="34" charset="0"/>
              </a:rPr>
              <a:t> 2 </a:t>
            </a:r>
            <a:r>
              <a:rPr lang="de-DE" sz="2400" dirty="0">
                <a:latin typeface="TT Fors" panose="020B0003030001020000" pitchFamily="34" charset="0"/>
              </a:rPr>
              <a:t>on an A4 </a:t>
            </a:r>
            <a:r>
              <a:rPr lang="de-DE" sz="2400" dirty="0" err="1">
                <a:latin typeface="TT Fors" panose="020B0003030001020000" pitchFamily="34" charset="0"/>
              </a:rPr>
              <a:t>sheet</a:t>
            </a:r>
            <a:endParaRPr lang="de-DE" sz="2400" dirty="0">
              <a:latin typeface="TT Fors" panose="020B0003030001020000" pitchFamily="34" charset="0"/>
            </a:endParaRPr>
          </a:p>
          <a:p>
            <a:r>
              <a:rPr lang="de-DE" sz="2400" dirty="0">
                <a:latin typeface="TT Fors" panose="020B0003030001020000" pitchFamily="34" charset="0"/>
              </a:rPr>
              <a:t>Part </a:t>
            </a:r>
            <a:r>
              <a:rPr lang="de-DE" sz="2400" dirty="0" err="1">
                <a:latin typeface="TT Fors" panose="020B0003030001020000" pitchFamily="34" charset="0"/>
              </a:rPr>
              <a:t>instructions</a:t>
            </a:r>
            <a:r>
              <a:rPr lang="de-DE" sz="2400" dirty="0">
                <a:latin typeface="TT Fors" panose="020B0003030001020000" pitchFamily="34" charset="0"/>
              </a:rPr>
              <a:t>: </a:t>
            </a:r>
          </a:p>
          <a:p>
            <a:pPr lvl="1"/>
            <a:r>
              <a:rPr lang="de-DE" sz="2400" dirty="0">
                <a:latin typeface="TT Fors" panose="020B0003030001020000" pitchFamily="34" charset="0"/>
              </a:rPr>
              <a:t>Print pp. 3-8 </a:t>
            </a:r>
            <a:r>
              <a:rPr lang="de-DE" sz="2400" dirty="0" err="1">
                <a:latin typeface="TT Fors" panose="020B0003030001020000" pitchFamily="34" charset="0"/>
              </a:rPr>
              <a:t>by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using</a:t>
            </a:r>
            <a:r>
              <a:rPr lang="de-DE" sz="2400" dirty="0">
                <a:latin typeface="TT Fors" panose="020B0003030001020000" pitchFamily="34" charset="0"/>
              </a:rPr>
              <a:t> 2 </a:t>
            </a:r>
            <a:r>
              <a:rPr lang="de-DE" sz="2400" dirty="0" err="1">
                <a:latin typeface="TT Fors" panose="020B0003030001020000" pitchFamily="34" charset="0"/>
              </a:rPr>
              <a:t>pages</a:t>
            </a:r>
            <a:r>
              <a:rPr lang="de-DE" sz="2400" dirty="0">
                <a:latin typeface="TT Fors" panose="020B0003030001020000" pitchFamily="34" charset="0"/>
              </a:rPr>
              <a:t> on </a:t>
            </a:r>
            <a:r>
              <a:rPr lang="de-DE" sz="2400" dirty="0" err="1">
                <a:latin typeface="TT Fors" panose="020B0003030001020000" pitchFamily="34" charset="0"/>
              </a:rPr>
              <a:t>one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page</a:t>
            </a:r>
            <a:r>
              <a:rPr lang="de-DE" sz="2400" dirty="0">
                <a:latin typeface="TT Fors" panose="020B0003030001020000" pitchFamily="34" charset="0"/>
              </a:rPr>
              <a:t>, </a:t>
            </a:r>
            <a:r>
              <a:rPr lang="de-DE" sz="2400" dirty="0" err="1">
                <a:latin typeface="TT Fors" panose="020B0003030001020000" pitchFamily="34" charset="0"/>
              </a:rPr>
              <a:t>no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duplex</a:t>
            </a:r>
            <a:endParaRPr lang="de-DE" sz="2400" dirty="0">
              <a:latin typeface="TT Fors" panose="020B0003030001020000" pitchFamily="34" charset="0"/>
            </a:endParaRPr>
          </a:p>
          <a:p>
            <a:pPr lvl="1"/>
            <a:r>
              <a:rPr lang="de-DE" sz="2400" dirty="0">
                <a:latin typeface="TT Fors" panose="020B0003030001020000" pitchFamily="34" charset="0"/>
              </a:rPr>
              <a:t>Print on heavy </a:t>
            </a:r>
            <a:r>
              <a:rPr lang="de-DE" sz="2400" dirty="0" err="1">
                <a:latin typeface="TT Fors" panose="020B0003030001020000" pitchFamily="34" charset="0"/>
              </a:rPr>
              <a:t>paper</a:t>
            </a:r>
            <a:r>
              <a:rPr lang="de-DE" sz="2400" dirty="0">
                <a:latin typeface="TT Fors" panose="020B0003030001020000" pitchFamily="34" charset="0"/>
              </a:rPr>
              <a:t> (e.g. 250 g)</a:t>
            </a:r>
          </a:p>
          <a:p>
            <a:pPr lvl="1"/>
            <a:r>
              <a:rPr lang="de-DE" sz="2400" dirty="0" err="1">
                <a:latin typeface="TT Fors" panose="020B0003030001020000" pitchFamily="34" charset="0"/>
              </a:rPr>
              <a:t>Fold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the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signs</a:t>
            </a:r>
            <a:r>
              <a:rPr lang="de-DE" sz="2400" dirty="0">
                <a:latin typeface="TT Fors" panose="020B0003030001020000" pitchFamily="34" charset="0"/>
              </a:rPr>
              <a:t> in </a:t>
            </a:r>
            <a:r>
              <a:rPr lang="de-DE" sz="2400" dirty="0" err="1">
                <a:latin typeface="TT Fors" panose="020B0003030001020000" pitchFamily="34" charset="0"/>
              </a:rPr>
              <a:t>the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middle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and</a:t>
            </a:r>
            <a:r>
              <a:rPr lang="de-DE" sz="2400" dirty="0">
                <a:latin typeface="TT Fors" panose="020B0003030001020000" pitchFamily="34" charset="0"/>
              </a:rPr>
              <a:t> (</a:t>
            </a:r>
            <a:r>
              <a:rPr lang="de-DE" sz="2400" dirty="0" err="1">
                <a:latin typeface="TT Fors" panose="020B0003030001020000" pitchFamily="34" charset="0"/>
              </a:rPr>
              <a:t>optionally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cut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the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printer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margins</a:t>
            </a:r>
            <a:r>
              <a:rPr lang="de-DE" sz="2400" dirty="0">
                <a:latin typeface="TT Fors" panose="020B0003030001020000" pitchFamily="34" charset="0"/>
              </a:rPr>
              <a:t>)</a:t>
            </a:r>
          </a:p>
          <a:p>
            <a:pPr lvl="1"/>
            <a:r>
              <a:rPr lang="de-DE" sz="2400" dirty="0" err="1">
                <a:latin typeface="TT Fors" panose="020B0003030001020000" pitchFamily="34" charset="0"/>
              </a:rPr>
              <a:t>the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result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are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folded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signs</a:t>
            </a:r>
            <a:r>
              <a:rPr lang="de-DE" sz="2400" dirty="0">
                <a:latin typeface="TT Fors" panose="020B0003030001020000" pitchFamily="34" charset="0"/>
              </a:rPr>
              <a:t>.</a:t>
            </a:r>
          </a:p>
          <a:p>
            <a:pPr marL="0" indent="0">
              <a:buNone/>
            </a:pPr>
            <a:endParaRPr lang="de-DE" sz="2400" dirty="0">
              <a:latin typeface="TT Fors" panose="020B0003030001020000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760" y="3861268"/>
            <a:ext cx="4293387" cy="279413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186" y="990600"/>
            <a:ext cx="4294961" cy="287066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42150" y="1631950"/>
            <a:ext cx="1308100" cy="3302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270750" y="2136300"/>
            <a:ext cx="584200" cy="21807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035006" y="2365730"/>
            <a:ext cx="1235744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52878" y="2932109"/>
            <a:ext cx="617872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697328" y="3662776"/>
            <a:ext cx="2224422" cy="147641"/>
          </a:xfrm>
          <a:prstGeom prst="rect">
            <a:avLst/>
          </a:prstGeom>
          <a:solidFill>
            <a:srgbClr val="BB244A"/>
          </a:solidFill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/>
              <a:t>SORRY, </a:t>
            </a:r>
            <a:r>
              <a:rPr lang="de-DE" sz="800" dirty="0" err="1"/>
              <a:t>only</a:t>
            </a:r>
            <a:r>
              <a:rPr lang="de-DE" sz="800" dirty="0"/>
              <a:t> in German!</a:t>
            </a:r>
          </a:p>
        </p:txBody>
      </p:sp>
    </p:spTree>
    <p:extLst>
      <p:ext uri="{BB962C8B-B14F-4D97-AF65-F5344CB8AC3E}">
        <p14:creationId xmlns:p14="http://schemas.microsoft.com/office/powerpoint/2010/main" val="328851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CF0C7F-6232-46E6-10AD-251EA2DC6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89" y="1227068"/>
            <a:ext cx="7025411" cy="70254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9B87E5-430D-B732-9DEE-45FFAB859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4626" y="795402"/>
            <a:ext cx="3507326" cy="35139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D0461F-A08C-A5F6-7B50-B3117BBB5B59}"/>
              </a:ext>
            </a:extLst>
          </p:cNvPr>
          <p:cNvSpPr txBox="1"/>
          <p:nvPr/>
        </p:nvSpPr>
        <p:spPr>
          <a:xfrm>
            <a:off x="1202660" y="1576583"/>
            <a:ext cx="48177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5DF4D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Make things better in other parts of the world!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70909CD-57E2-27A2-2570-E9F8FB86ED15}"/>
              </a:ext>
            </a:extLst>
          </p:cNvPr>
          <p:cNvSpPr txBox="1"/>
          <p:nvPr/>
        </p:nvSpPr>
        <p:spPr>
          <a:xfrm>
            <a:off x="1202660" y="4450532"/>
            <a:ext cx="6494059" cy="193899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At work, your boss tells you: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“Buy 250 work shirts for our staff!”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Analyze how the shirts are made - then decide what you want to improve. Present your idea to your boss.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57EF86-5FD8-0249-8403-EC70CD5D9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4736">
            <a:off x="7888918" y="3013759"/>
            <a:ext cx="2564280" cy="2393329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F4C021FE-6CA4-4F50-9969-31017EDE1C8C}"/>
              </a:ext>
            </a:extLst>
          </p:cNvPr>
          <p:cNvSpPr/>
          <p:nvPr/>
        </p:nvSpPr>
        <p:spPr>
          <a:xfrm>
            <a:off x="8354195" y="3322139"/>
            <a:ext cx="18334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" panose="020B0003030001020000" pitchFamily="34" charset="0"/>
                <a:ea typeface="+mn-ea"/>
                <a:cs typeface="+mn-cs"/>
              </a:rPr>
              <a:t>Mindset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" panose="020B000303000102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Sustainability in your future job has positive effects on the global scale.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7221A3-89EC-224B-972E-DE4180691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74" y="5593810"/>
            <a:ext cx="1195683" cy="1392843"/>
          </a:xfrm>
          <a:prstGeom prst="rect">
            <a:avLst/>
          </a:prstGeom>
        </p:spPr>
      </p:pic>
      <p:pic>
        <p:nvPicPr>
          <p:cNvPr id="10" name="Grafik 9" descr="Ein Bild, das Kleidung, Sportshirt, T-Shirt, oben enthält.&#10;&#10;Automatisch generierte Beschreibung">
            <a:extLst>
              <a:ext uri="{FF2B5EF4-FFF2-40B4-BE49-F238E27FC236}">
                <a16:creationId xmlns:a16="http://schemas.microsoft.com/office/drawing/2014/main" id="{A41F1A45-5B2E-41AC-89B6-F33753A266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94972">
            <a:off x="5627751" y="110348"/>
            <a:ext cx="3251730" cy="3266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0723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5311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6C8A9CF6-9CB9-425F-B545-D33CB7E4B0FC}"/>
              </a:ext>
            </a:extLst>
          </p:cNvPr>
          <p:cNvSpPr/>
          <p:nvPr/>
        </p:nvSpPr>
        <p:spPr>
          <a:xfrm>
            <a:off x="3108960" y="6636648"/>
            <a:ext cx="6751320" cy="465192"/>
          </a:xfrm>
          <a:custGeom>
            <a:avLst/>
            <a:gdLst>
              <a:gd name="connsiteX0" fmla="*/ 0 w 7520940"/>
              <a:gd name="connsiteY0" fmla="*/ 465192 h 465192"/>
              <a:gd name="connsiteX1" fmla="*/ 1051560 w 7520940"/>
              <a:gd name="connsiteY1" fmla="*/ 244212 h 465192"/>
              <a:gd name="connsiteX2" fmla="*/ 1943100 w 7520940"/>
              <a:gd name="connsiteY2" fmla="*/ 312792 h 465192"/>
              <a:gd name="connsiteX3" fmla="*/ 3268980 w 7520940"/>
              <a:gd name="connsiteY3" fmla="*/ 267072 h 465192"/>
              <a:gd name="connsiteX4" fmla="*/ 4404360 w 7520940"/>
              <a:gd name="connsiteY4" fmla="*/ 7992 h 465192"/>
              <a:gd name="connsiteX5" fmla="*/ 5364480 w 7520940"/>
              <a:gd name="connsiteY5" fmla="*/ 84192 h 465192"/>
              <a:gd name="connsiteX6" fmla="*/ 6400800 w 7520940"/>
              <a:gd name="connsiteY6" fmla="*/ 267072 h 465192"/>
              <a:gd name="connsiteX7" fmla="*/ 7520940 w 7520940"/>
              <a:gd name="connsiteY7" fmla="*/ 152772 h 46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0940" h="465192">
                <a:moveTo>
                  <a:pt x="0" y="465192"/>
                </a:moveTo>
                <a:cubicBezTo>
                  <a:pt x="363855" y="367402"/>
                  <a:pt x="727710" y="269612"/>
                  <a:pt x="1051560" y="244212"/>
                </a:cubicBezTo>
                <a:cubicBezTo>
                  <a:pt x="1375410" y="218812"/>
                  <a:pt x="1573530" y="308982"/>
                  <a:pt x="1943100" y="312792"/>
                </a:cubicBezTo>
                <a:cubicBezTo>
                  <a:pt x="2312670" y="316602"/>
                  <a:pt x="2858770" y="317872"/>
                  <a:pt x="3268980" y="267072"/>
                </a:cubicBezTo>
                <a:cubicBezTo>
                  <a:pt x="3679190" y="216272"/>
                  <a:pt x="4055110" y="38472"/>
                  <a:pt x="4404360" y="7992"/>
                </a:cubicBezTo>
                <a:cubicBezTo>
                  <a:pt x="4753610" y="-22488"/>
                  <a:pt x="5031740" y="41012"/>
                  <a:pt x="5364480" y="84192"/>
                </a:cubicBezTo>
                <a:cubicBezTo>
                  <a:pt x="5697220" y="127372"/>
                  <a:pt x="6041390" y="255642"/>
                  <a:pt x="6400800" y="267072"/>
                </a:cubicBezTo>
                <a:cubicBezTo>
                  <a:pt x="6760210" y="278502"/>
                  <a:pt x="7140575" y="215637"/>
                  <a:pt x="7520940" y="152772"/>
                </a:cubicBezTo>
              </a:path>
            </a:pathLst>
          </a:cu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237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30996"/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Analyze: </a:t>
            </a:r>
          </a:p>
          <a:p>
            <a:pPr defTabSz="430996"/>
            <a:r>
              <a:rPr lang="en-US" sz="4713" b="1" dirty="0">
                <a:solidFill>
                  <a:srgbClr val="BB244A"/>
                </a:solidFill>
                <a:latin typeface="TT Fors" panose="020B0003030001020000" pitchFamily="34" charset="0"/>
              </a:rPr>
              <a:t>How and where are the shirts made. 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996"/>
            <a:r>
              <a:rPr lang="en-GB" sz="10841" b="1" dirty="0">
                <a:solidFill>
                  <a:srgbClr val="BB244A"/>
                </a:solidFill>
                <a:latin typeface="TT Fors Bold" panose="020B0003030001020000" pitchFamily="34" charset="0"/>
              </a:rPr>
              <a:t>1</a:t>
            </a:r>
            <a:endParaRPr lang="en-MK" sz="10841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B76C525-A61B-46C4-9F43-7DBDE70184EF}"/>
              </a:ext>
            </a:extLst>
          </p:cNvPr>
          <p:cNvSpPr txBox="1"/>
          <p:nvPr/>
        </p:nvSpPr>
        <p:spPr>
          <a:xfrm>
            <a:off x="817755" y="3785662"/>
            <a:ext cx="9294575" cy="3155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The round badges are the steps of a shirt production. </a:t>
            </a:r>
          </a:p>
          <a:p>
            <a:pPr marL="457185" indent="-45718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Put the steps along the line, in the right order. </a:t>
            </a:r>
          </a:p>
          <a:p>
            <a:pPr marL="457185" indent="-45718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Choose the means of transport.</a:t>
            </a:r>
          </a:p>
          <a:p>
            <a:pPr marL="457185" indent="-45718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Check the bad effects in other parts of the world. 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EB6DE00-E854-4B62-A431-5B6E544D1014}"/>
              </a:ext>
            </a:extLst>
          </p:cNvPr>
          <p:cNvSpPr/>
          <p:nvPr/>
        </p:nvSpPr>
        <p:spPr>
          <a:xfrm>
            <a:off x="2661868" y="6888108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C33F791-AB57-437A-981D-33867A1D9F5B}"/>
              </a:ext>
            </a:extLst>
          </p:cNvPr>
          <p:cNvSpPr/>
          <p:nvPr/>
        </p:nvSpPr>
        <p:spPr>
          <a:xfrm>
            <a:off x="4583804" y="6719027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E53C429-BAE8-42BB-A7E6-886B67EEDA94}"/>
              </a:ext>
            </a:extLst>
          </p:cNvPr>
          <p:cNvSpPr/>
          <p:nvPr/>
        </p:nvSpPr>
        <p:spPr>
          <a:xfrm>
            <a:off x="6380931" y="6520621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428DC18-E27B-4C3B-B555-26BFC3A00EAD}"/>
              </a:ext>
            </a:extLst>
          </p:cNvPr>
          <p:cNvSpPr/>
          <p:nvPr/>
        </p:nvSpPr>
        <p:spPr>
          <a:xfrm>
            <a:off x="8436346" y="6697216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 descr="Ein Bild, das Kleidung, Sportshirt, T-Shirt, oben enthält.&#10;&#10;KI-generierte Inhalte können fehlerhaft sein.">
            <a:extLst>
              <a:ext uri="{FF2B5EF4-FFF2-40B4-BE49-F238E27FC236}">
                <a16:creationId xmlns:a16="http://schemas.microsoft.com/office/drawing/2014/main" id="{208C755A-29A3-4A1E-97F4-880E290DB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546" y="6715819"/>
            <a:ext cx="319780" cy="35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71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473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30996"/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What can you make better? </a:t>
            </a:r>
          </a:p>
          <a:p>
            <a:pPr lvl="0" defTabSz="430996"/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Better for the environment. And better for the workers. </a:t>
            </a:r>
            <a:b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</a:b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Improve the chain.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0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41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2</a:t>
            </a:r>
            <a:endParaRPr kumimoji="0" lang="en-MK" sz="10841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7BF53460-7E88-4D8C-8955-673E81D0D44F}"/>
              </a:ext>
            </a:extLst>
          </p:cNvPr>
          <p:cNvSpPr txBox="1"/>
          <p:nvPr/>
        </p:nvSpPr>
        <p:spPr>
          <a:xfrm>
            <a:off x="817755" y="4313814"/>
            <a:ext cx="92945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The plates are actions to make the production better.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BB244A"/>
                </a:solidFill>
                <a:latin typeface="TT Fors Bold" panose="020B0003030001020000" pitchFamily="34" charset="0"/>
              </a:rPr>
              <a:t>Choose the plates        you want to take.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BB244A"/>
                </a:solidFill>
                <a:latin typeface="TT Fors Bold" panose="020B0003030001020000" pitchFamily="34" charset="0"/>
              </a:rPr>
              <a:t>Put them to the right place in line.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6" name="Parallelogramm 15">
            <a:extLst>
              <a:ext uri="{FF2B5EF4-FFF2-40B4-BE49-F238E27FC236}">
                <a16:creationId xmlns:a16="http://schemas.microsoft.com/office/drawing/2014/main" id="{F7587C51-3183-419E-B1A2-FF7C7EC7D8E6}"/>
              </a:ext>
            </a:extLst>
          </p:cNvPr>
          <p:cNvSpPr/>
          <p:nvPr/>
        </p:nvSpPr>
        <p:spPr>
          <a:xfrm>
            <a:off x="7811365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arallelogramm 16">
            <a:extLst>
              <a:ext uri="{FF2B5EF4-FFF2-40B4-BE49-F238E27FC236}">
                <a16:creationId xmlns:a16="http://schemas.microsoft.com/office/drawing/2014/main" id="{5C6F727C-0B18-4AA7-A097-DC0ED4C6C6C7}"/>
              </a:ext>
            </a:extLst>
          </p:cNvPr>
          <p:cNvSpPr/>
          <p:nvPr/>
        </p:nvSpPr>
        <p:spPr>
          <a:xfrm>
            <a:off x="8430066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Parallelogramm 17">
            <a:extLst>
              <a:ext uri="{FF2B5EF4-FFF2-40B4-BE49-F238E27FC236}">
                <a16:creationId xmlns:a16="http://schemas.microsoft.com/office/drawing/2014/main" id="{A9D1B2BB-9B67-4D50-9312-9768CC513886}"/>
              </a:ext>
            </a:extLst>
          </p:cNvPr>
          <p:cNvSpPr/>
          <p:nvPr/>
        </p:nvSpPr>
        <p:spPr>
          <a:xfrm>
            <a:off x="9048767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arallelogramm 18">
            <a:extLst>
              <a:ext uri="{FF2B5EF4-FFF2-40B4-BE49-F238E27FC236}">
                <a16:creationId xmlns:a16="http://schemas.microsoft.com/office/drawing/2014/main" id="{8760BAF5-DA58-4743-9268-BA0C67C31E21}"/>
              </a:ext>
            </a:extLst>
          </p:cNvPr>
          <p:cNvSpPr/>
          <p:nvPr/>
        </p:nvSpPr>
        <p:spPr>
          <a:xfrm>
            <a:off x="9667467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arallelogramm 19">
            <a:extLst>
              <a:ext uri="{FF2B5EF4-FFF2-40B4-BE49-F238E27FC236}">
                <a16:creationId xmlns:a16="http://schemas.microsoft.com/office/drawing/2014/main" id="{38AD3267-4B26-470D-8F7F-21D295FFC13C}"/>
              </a:ext>
            </a:extLst>
          </p:cNvPr>
          <p:cNvSpPr/>
          <p:nvPr/>
        </p:nvSpPr>
        <p:spPr>
          <a:xfrm>
            <a:off x="7811365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arallelogramm 20">
            <a:extLst>
              <a:ext uri="{FF2B5EF4-FFF2-40B4-BE49-F238E27FC236}">
                <a16:creationId xmlns:a16="http://schemas.microsoft.com/office/drawing/2014/main" id="{F45EBC14-9A5A-483D-B742-189E08C8F5A7}"/>
              </a:ext>
            </a:extLst>
          </p:cNvPr>
          <p:cNvSpPr/>
          <p:nvPr/>
        </p:nvSpPr>
        <p:spPr>
          <a:xfrm>
            <a:off x="8430066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arallelogramm 21">
            <a:extLst>
              <a:ext uri="{FF2B5EF4-FFF2-40B4-BE49-F238E27FC236}">
                <a16:creationId xmlns:a16="http://schemas.microsoft.com/office/drawing/2014/main" id="{FCC4C5E7-A83A-4630-AD8D-15399E6996C4}"/>
              </a:ext>
            </a:extLst>
          </p:cNvPr>
          <p:cNvSpPr/>
          <p:nvPr/>
        </p:nvSpPr>
        <p:spPr>
          <a:xfrm>
            <a:off x="9048767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arallelogramm 22">
            <a:extLst>
              <a:ext uri="{FF2B5EF4-FFF2-40B4-BE49-F238E27FC236}">
                <a16:creationId xmlns:a16="http://schemas.microsoft.com/office/drawing/2014/main" id="{86C6E629-17DD-427C-AFE5-D5FF742AF653}"/>
              </a:ext>
            </a:extLst>
          </p:cNvPr>
          <p:cNvSpPr/>
          <p:nvPr/>
        </p:nvSpPr>
        <p:spPr>
          <a:xfrm>
            <a:off x="9667467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arallelogramm 23">
            <a:extLst>
              <a:ext uri="{FF2B5EF4-FFF2-40B4-BE49-F238E27FC236}">
                <a16:creationId xmlns:a16="http://schemas.microsoft.com/office/drawing/2014/main" id="{6FDD31FF-EBF0-4275-B97C-BA3AFF6D8B17}"/>
              </a:ext>
            </a:extLst>
          </p:cNvPr>
          <p:cNvSpPr/>
          <p:nvPr/>
        </p:nvSpPr>
        <p:spPr>
          <a:xfrm>
            <a:off x="4648614" y="512052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013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75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Convince your boss! </a:t>
            </a:r>
          </a:p>
          <a:p>
            <a:pPr lvl="0" defTabSz="430996"/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Present your offer to your boss. 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0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41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3</a:t>
            </a:r>
            <a:endParaRPr kumimoji="0" lang="en-MK" sz="10841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AF6E69AD-BB8E-498D-BD86-3CAE7DF59988}"/>
              </a:ext>
            </a:extLst>
          </p:cNvPr>
          <p:cNvSpPr txBox="1"/>
          <p:nvPr/>
        </p:nvSpPr>
        <p:spPr>
          <a:xfrm>
            <a:off x="798706" y="4313814"/>
            <a:ext cx="843510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Fill in the improved offer. It might be more expensive. But you see what you made better at other parts of the world. </a:t>
            </a:r>
          </a:p>
          <a:p>
            <a:pPr marL="457185" indent="-45718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Check the improvements you made. </a:t>
            </a:r>
          </a:p>
          <a:p>
            <a:pPr marL="457185" indent="-45718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Choose a slogan for the shirt. 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25304833-6867-4A06-B610-A77AB8AE10F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230133">
            <a:off x="9155111" y="5054564"/>
            <a:ext cx="1437890" cy="2036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812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283</Words>
  <Application>Microsoft Office PowerPoint</Application>
  <PresentationFormat>Benutzerdefiniert</PresentationFormat>
  <Paragraphs>32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 Light</vt:lpstr>
      <vt:lpstr>TT Fors Bold</vt:lpstr>
      <vt:lpstr>TT Fors</vt:lpstr>
      <vt:lpstr>Calibri</vt:lpstr>
      <vt:lpstr>Times New Roman</vt:lpstr>
      <vt:lpstr>Office Theme</vt:lpstr>
      <vt:lpstr>1_Office Theme</vt:lpstr>
      <vt:lpstr>Printing instructions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Lisa Häfner</cp:lastModifiedBy>
  <cp:revision>29</cp:revision>
  <cp:lastPrinted>2025-02-21T16:37:45Z</cp:lastPrinted>
  <dcterms:created xsi:type="dcterms:W3CDTF">2025-01-17T12:37:01Z</dcterms:created>
  <dcterms:modified xsi:type="dcterms:W3CDTF">2025-07-31T10:45:19Z</dcterms:modified>
</cp:coreProperties>
</file>