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1" r:id="rId2"/>
    <p:sldMasterId id="2147483653" r:id="rId3"/>
    <p:sldMasterId id="2147483655" r:id="rId4"/>
  </p:sldMasterIdLst>
  <p:sldIdLst>
    <p:sldId id="256" r:id="rId5"/>
    <p:sldId id="257" r:id="rId6"/>
    <p:sldId id="258" r:id="rId7"/>
    <p:sldId id="259" r:id="rId8"/>
    <p:sldId id="267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x="10691813" cy="7559675"/>
  <p:notesSz cx="7559675" cy="106918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124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01720" y="2240280"/>
            <a:ext cx="9087480" cy="62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de-DE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de-DE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A846DD9-9A71-4F22-AF03-E13BA84ECDAA}" type="slidenum">
              <a:t>‹Nr.›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01720" y="2240280"/>
            <a:ext cx="9087480" cy="62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de-DE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A825F63-3D8F-425D-833D-2FD75EF7FD46}" type="slidenum">
              <a:t>‹Nr.›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801720" y="2240280"/>
            <a:ext cx="9087480" cy="62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de-DE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6AB8E259-8E31-464D-B8D7-C28A9FBD9466}" type="slidenum">
              <a:t>‹Nr.›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16550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01720" y="2240280"/>
            <a:ext cx="9087480" cy="62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de-DE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67808B39-ACE4-4ED8-AFEC-41950B6937CA}" type="slidenum">
              <a:t>‹Nr.›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801720" y="2240280"/>
            <a:ext cx="9087480" cy="62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de-DE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1F7E510F-DB53-4B68-BEF6-708ABE36AB6E}" type="slidenum">
              <a:t>‹Nr.›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801720" y="2240280"/>
            <a:ext cx="9087480" cy="62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de-DE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6AB8E259-8E31-464D-B8D7-C28A9FBD9466}" type="slidenum">
              <a:t>‹Nr.›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01720" y="2415600"/>
            <a:ext cx="908748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Format des Titeltextes durch Klicken bearbeiten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ftr" idx="1"/>
          </p:nvPr>
        </p:nvSpPr>
        <p:spPr>
          <a:xfrm>
            <a:off x="3541680" y="7006680"/>
            <a:ext cx="3607920" cy="401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&lt;Fußzeile&gt;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sldNum" idx="2"/>
          </p:nvPr>
        </p:nvSpPr>
        <p:spPr>
          <a:xfrm>
            <a:off x="7551000" y="7006680"/>
            <a:ext cx="2404800" cy="401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MK" sz="132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3FF9B406-3FA9-418A-A955-CCC22F67B742}" type="slidenum">
              <a:rPr lang="en-MK" sz="132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‹Nr.›</a:t>
            </a:fld>
            <a:endParaRPr lang="de-DE" sz="132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dt" idx="3"/>
          </p:nvPr>
        </p:nvSpPr>
        <p:spPr>
          <a:xfrm>
            <a:off x="735120" y="7006680"/>
            <a:ext cx="2404800" cy="401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&lt;Datum/Uhrzeit&gt;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Siebte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7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01720" y="2415600"/>
            <a:ext cx="908748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Format des Titeltextes durch Klicken bearbeiten</a:t>
            </a: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1720" cy="4383720"/>
          </a:xfrm>
          <a:prstGeom prst="rect">
            <a:avLst/>
          </a:prstGeom>
          <a:noFill/>
          <a:ln w="0">
            <a:noFill/>
          </a:ln>
        </p:spPr>
        <p:txBody>
          <a:bodyPr vert="eaVert"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Siebte Gliederungsebene</a:t>
            </a:r>
          </a:p>
        </p:txBody>
      </p:sp>
      <p:sp>
        <p:nvSpPr>
          <p:cNvPr id="11" name="PlaceHolder 3"/>
          <p:cNvSpPr>
            <a:spLocks noGrp="1"/>
          </p:cNvSpPr>
          <p:nvPr>
            <p:ph type="ftr" idx="4"/>
          </p:nvPr>
        </p:nvSpPr>
        <p:spPr>
          <a:xfrm>
            <a:off x="3541680" y="7006680"/>
            <a:ext cx="3607920" cy="401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&lt;Fußzeile&gt;</a:t>
            </a:r>
          </a:p>
        </p:txBody>
      </p:sp>
      <p:sp>
        <p:nvSpPr>
          <p:cNvPr id="12" name="PlaceHolder 4"/>
          <p:cNvSpPr>
            <a:spLocks noGrp="1"/>
          </p:cNvSpPr>
          <p:nvPr>
            <p:ph type="sldNum" idx="5"/>
          </p:nvPr>
        </p:nvSpPr>
        <p:spPr>
          <a:xfrm>
            <a:off x="7551000" y="7006680"/>
            <a:ext cx="2404800" cy="401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MK" sz="132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51B8D013-418E-4999-9EEF-C0FEB8377A06}" type="slidenum">
              <a:rPr lang="en-MK" sz="132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‹Nr.›</a:t>
            </a:fld>
            <a:endParaRPr lang="de-DE" sz="132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3" name="PlaceHolder 5"/>
          <p:cNvSpPr>
            <a:spLocks noGrp="1"/>
          </p:cNvSpPr>
          <p:nvPr>
            <p:ph type="dt" idx="6"/>
          </p:nvPr>
        </p:nvSpPr>
        <p:spPr>
          <a:xfrm>
            <a:off x="735120" y="7006680"/>
            <a:ext cx="2404800" cy="401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&lt;Datum/Uhrzeit&gt;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480" cy="2631240"/>
          </a:xfrm>
          <a:prstGeom prst="rect">
            <a:avLst/>
          </a:prstGeom>
          <a:noFill/>
          <a:ln w="0">
            <a:noFill/>
          </a:ln>
        </p:spPr>
        <p:txBody>
          <a:bodyPr vert="eaVert" lIns="0" tIns="0" rIns="0" bIns="0" anchor="ctr">
            <a:noAutofit/>
          </a:bodyPr>
          <a:lstStyle/>
          <a:p>
            <a:pPr indent="0">
              <a:buNone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Format des Titeltextes durch Klicken bearbeiten</a:t>
            </a: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1720" cy="4383720"/>
          </a:xfrm>
          <a:prstGeom prst="rect">
            <a:avLst/>
          </a:prstGeom>
          <a:noFill/>
          <a:ln w="0">
            <a:noFill/>
          </a:ln>
        </p:spPr>
        <p:txBody>
          <a:bodyPr vert="eaVert"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Siebte Gliederungsebene</a:t>
            </a:r>
          </a:p>
        </p:txBody>
      </p:sp>
      <p:sp>
        <p:nvSpPr>
          <p:cNvPr id="18" name="PlaceHolder 3"/>
          <p:cNvSpPr>
            <a:spLocks noGrp="1"/>
          </p:cNvSpPr>
          <p:nvPr>
            <p:ph type="ftr" idx="7"/>
          </p:nvPr>
        </p:nvSpPr>
        <p:spPr>
          <a:xfrm>
            <a:off x="3541680" y="7006680"/>
            <a:ext cx="3607920" cy="401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&lt;Fußzeile&gt;</a:t>
            </a:r>
          </a:p>
        </p:txBody>
      </p:sp>
      <p:sp>
        <p:nvSpPr>
          <p:cNvPr id="19" name="PlaceHolder 4"/>
          <p:cNvSpPr>
            <a:spLocks noGrp="1"/>
          </p:cNvSpPr>
          <p:nvPr>
            <p:ph type="sldNum" idx="8"/>
          </p:nvPr>
        </p:nvSpPr>
        <p:spPr>
          <a:xfrm>
            <a:off x="7551000" y="7006680"/>
            <a:ext cx="2404800" cy="401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MK" sz="132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1C4BCF92-D968-48F1-A3CE-4F590B7DF953}" type="slidenum">
              <a:rPr lang="en-MK" sz="132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‹Nr.›</a:t>
            </a:fld>
            <a:endParaRPr lang="de-DE" sz="132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0" name="PlaceHolder 5"/>
          <p:cNvSpPr>
            <a:spLocks noGrp="1"/>
          </p:cNvSpPr>
          <p:nvPr>
            <p:ph type="dt" idx="9"/>
          </p:nvPr>
        </p:nvSpPr>
        <p:spPr>
          <a:xfrm>
            <a:off x="735120" y="7006680"/>
            <a:ext cx="2404800" cy="401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&lt;Datum/Uhrzeit&gt;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801720" y="2415600"/>
            <a:ext cx="908748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Format des Titeltextes durch Klicken bearbeiten</a:t>
            </a: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1720" cy="4383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Siebte Gliederungsebene</a:t>
            </a:r>
          </a:p>
        </p:txBody>
      </p:sp>
      <p:sp>
        <p:nvSpPr>
          <p:cNvPr id="25" name="PlaceHolder 3"/>
          <p:cNvSpPr>
            <a:spLocks noGrp="1"/>
          </p:cNvSpPr>
          <p:nvPr>
            <p:ph type="ftr" idx="10"/>
          </p:nvPr>
        </p:nvSpPr>
        <p:spPr>
          <a:xfrm>
            <a:off x="3541680" y="7006680"/>
            <a:ext cx="3607920" cy="401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&lt;Fußzeile&gt;</a:t>
            </a:r>
          </a:p>
        </p:txBody>
      </p:sp>
      <p:sp>
        <p:nvSpPr>
          <p:cNvPr id="26" name="PlaceHolder 4"/>
          <p:cNvSpPr>
            <a:spLocks noGrp="1"/>
          </p:cNvSpPr>
          <p:nvPr>
            <p:ph type="sldNum" idx="11"/>
          </p:nvPr>
        </p:nvSpPr>
        <p:spPr>
          <a:xfrm>
            <a:off x="7551000" y="7006680"/>
            <a:ext cx="2404800" cy="401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MK" sz="132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D7F5BE9D-F9E2-43AC-A6AE-A80A9E9330B3}" type="slidenum">
              <a:rPr lang="en-MK" sz="132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‹Nr.›</a:t>
            </a:fld>
            <a:endParaRPr lang="de-DE" sz="132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7" name="PlaceHolder 5"/>
          <p:cNvSpPr>
            <a:spLocks noGrp="1"/>
          </p:cNvSpPr>
          <p:nvPr>
            <p:ph type="dt" idx="12"/>
          </p:nvPr>
        </p:nvSpPr>
        <p:spPr>
          <a:xfrm>
            <a:off x="735120" y="7006680"/>
            <a:ext cx="2404800" cy="401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&lt;Datum/Uhrzeit&gt;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735120" y="-165240"/>
            <a:ext cx="9221040" cy="1460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1008000">
              <a:lnSpc>
                <a:spcPct val="90000"/>
              </a:lnSpc>
              <a:buNone/>
              <a:tabLst>
                <a:tab pos="0" algn="l"/>
              </a:tabLst>
            </a:pPr>
            <a:r>
              <a:rPr lang="de-DE" sz="4850" b="0" u="none" strike="noStrike">
                <a:solidFill>
                  <a:schemeClr val="dk1"/>
                </a:solidFill>
                <a:effectLst/>
                <a:uFillTx/>
                <a:latin typeface="TT Fors Bold"/>
              </a:rPr>
              <a:t>Printing instructions</a:t>
            </a:r>
            <a:endParaRPr lang="de-DE" sz="48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735120" y="2012400"/>
            <a:ext cx="5231880" cy="4795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252000" indent="-252000" defTabSz="1008000">
              <a:lnSpc>
                <a:spcPct val="90000"/>
              </a:lnSpc>
              <a:spcBef>
                <a:spcPts val="1103"/>
              </a:spcBef>
              <a:buClr>
                <a:srgbClr val="000000"/>
              </a:buClr>
              <a:buFont typeface="Arial"/>
              <a:buChar char="•"/>
            </a:pPr>
            <a:r>
              <a:rPr lang="de-DE" sz="2400" b="0" u="none" strike="noStrike">
                <a:solidFill>
                  <a:schemeClr val="dk1"/>
                </a:solidFill>
                <a:effectLst/>
                <a:uFillTx/>
                <a:latin typeface="TT Fors"/>
              </a:rPr>
              <a:t>Main Instructions: Print page 2 on an A4 sheet</a:t>
            </a:r>
            <a:endParaRPr lang="de-DE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2000" indent="-252000" defTabSz="1008000">
              <a:lnSpc>
                <a:spcPct val="90000"/>
              </a:lnSpc>
              <a:spcBef>
                <a:spcPts val="1103"/>
              </a:spcBef>
              <a:buClr>
                <a:srgbClr val="000000"/>
              </a:buClr>
              <a:buFont typeface="Arial"/>
              <a:buChar char="•"/>
            </a:pPr>
            <a:r>
              <a:rPr lang="de-DE" sz="2400" b="0" u="none" strike="noStrike">
                <a:solidFill>
                  <a:schemeClr val="dk1"/>
                </a:solidFill>
                <a:effectLst/>
                <a:uFillTx/>
                <a:latin typeface="TT Fors"/>
              </a:rPr>
              <a:t>Part instructions: </a:t>
            </a:r>
            <a:endParaRPr lang="de-DE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756000" lvl="1" indent="-252000" defTabSz="1008000">
              <a:lnSpc>
                <a:spcPct val="90000"/>
              </a:lnSpc>
              <a:spcBef>
                <a:spcPts val="550"/>
              </a:spcBef>
              <a:buClr>
                <a:srgbClr val="000000"/>
              </a:buClr>
              <a:buFont typeface="Arial"/>
              <a:buChar char="•"/>
            </a:pPr>
            <a:r>
              <a:rPr lang="de-DE" sz="2400" b="0" u="none" strike="noStrike">
                <a:solidFill>
                  <a:schemeClr val="dk1"/>
                </a:solidFill>
                <a:effectLst/>
                <a:uFillTx/>
                <a:latin typeface="TT Fors"/>
              </a:rPr>
              <a:t>Print pp. 3-11 by using 2 pages on one page, no duplex</a:t>
            </a:r>
            <a:endParaRPr lang="de-DE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756000" lvl="1" indent="-252000" defTabSz="1008000">
              <a:lnSpc>
                <a:spcPct val="90000"/>
              </a:lnSpc>
              <a:spcBef>
                <a:spcPts val="550"/>
              </a:spcBef>
              <a:buClr>
                <a:srgbClr val="000000"/>
              </a:buClr>
              <a:buFont typeface="Arial"/>
              <a:buChar char="•"/>
            </a:pPr>
            <a:r>
              <a:rPr lang="de-DE" sz="2400" b="0" u="none" strike="noStrike">
                <a:solidFill>
                  <a:schemeClr val="dk1"/>
                </a:solidFill>
                <a:effectLst/>
                <a:uFillTx/>
                <a:latin typeface="TT Fors"/>
              </a:rPr>
              <a:t>Print on heavy paper (e.g. 250 g)</a:t>
            </a:r>
            <a:endParaRPr lang="de-DE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756000" lvl="1" indent="-252000" defTabSz="1008000">
              <a:lnSpc>
                <a:spcPct val="90000"/>
              </a:lnSpc>
              <a:spcBef>
                <a:spcPts val="550"/>
              </a:spcBef>
              <a:buClr>
                <a:srgbClr val="000000"/>
              </a:buClr>
              <a:buFont typeface="Arial"/>
              <a:buChar char="•"/>
            </a:pPr>
            <a:r>
              <a:rPr lang="de-DE" sz="2400" b="0" u="none" strike="noStrike">
                <a:solidFill>
                  <a:schemeClr val="dk1"/>
                </a:solidFill>
                <a:effectLst/>
                <a:uFillTx/>
                <a:latin typeface="TT Fors"/>
              </a:rPr>
              <a:t>Fold the signs in the middle and (optionally cut the printer margins)</a:t>
            </a:r>
            <a:endParaRPr lang="de-DE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756000" lvl="1" indent="-252000" defTabSz="1008000">
              <a:lnSpc>
                <a:spcPct val="90000"/>
              </a:lnSpc>
              <a:spcBef>
                <a:spcPts val="550"/>
              </a:spcBef>
              <a:buClr>
                <a:srgbClr val="000000"/>
              </a:buClr>
              <a:buFont typeface="Arial"/>
              <a:buChar char="•"/>
            </a:pPr>
            <a:r>
              <a:rPr lang="de-DE" sz="2400" b="0" u="none" strike="noStrike">
                <a:solidFill>
                  <a:schemeClr val="dk1"/>
                </a:solidFill>
                <a:effectLst/>
                <a:uFillTx/>
                <a:latin typeface="TT Fors"/>
              </a:rPr>
              <a:t>the result are folded signs.</a:t>
            </a:r>
            <a:endParaRPr lang="de-DE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indent="0" defTabSz="1008000">
              <a:lnSpc>
                <a:spcPct val="90000"/>
              </a:lnSpc>
              <a:spcBef>
                <a:spcPts val="1103"/>
              </a:spcBef>
              <a:buNone/>
              <a:tabLst>
                <a:tab pos="0" algn="l"/>
              </a:tabLst>
            </a:pPr>
            <a:endParaRPr lang="de-DE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2" name="Grafik 5"/>
          <p:cNvPicPr/>
          <p:nvPr/>
        </p:nvPicPr>
        <p:blipFill>
          <a:blip r:embed="rId2"/>
          <a:stretch/>
        </p:blipFill>
        <p:spPr>
          <a:xfrm>
            <a:off x="5936040" y="990720"/>
            <a:ext cx="4294080" cy="28699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3" name="Rechteck 6"/>
          <p:cNvSpPr/>
          <p:nvPr/>
        </p:nvSpPr>
        <p:spPr>
          <a:xfrm>
            <a:off x="7042320" y="1631880"/>
            <a:ext cx="1307520" cy="329400"/>
          </a:xfrm>
          <a:prstGeom prst="rect">
            <a:avLst/>
          </a:prstGeom>
          <a:noFill/>
          <a:ln w="28440">
            <a:solidFill>
              <a:srgbClr val="BB244A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chemeClr val="lt1"/>
              </a:solidFill>
              <a:effectLst/>
              <a:uFillTx/>
              <a:latin typeface="Calibri"/>
              <a:ea typeface="DejaVu Sans"/>
            </a:endParaRPr>
          </a:p>
        </p:txBody>
      </p:sp>
      <p:sp>
        <p:nvSpPr>
          <p:cNvPr id="34" name="Rechteck 7"/>
          <p:cNvSpPr/>
          <p:nvPr/>
        </p:nvSpPr>
        <p:spPr>
          <a:xfrm>
            <a:off x="7270920" y="2136240"/>
            <a:ext cx="583560" cy="217440"/>
          </a:xfrm>
          <a:prstGeom prst="rect">
            <a:avLst/>
          </a:prstGeom>
          <a:noFill/>
          <a:ln w="28440">
            <a:solidFill>
              <a:srgbClr val="BB244A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chemeClr val="lt1"/>
              </a:solidFill>
              <a:effectLst/>
              <a:uFillTx/>
              <a:latin typeface="Calibri"/>
              <a:ea typeface="DejaVu Sans"/>
            </a:endParaRPr>
          </a:p>
        </p:txBody>
      </p:sp>
      <p:sp>
        <p:nvSpPr>
          <p:cNvPr id="35" name="Rechteck 8"/>
          <p:cNvSpPr/>
          <p:nvPr/>
        </p:nvSpPr>
        <p:spPr>
          <a:xfrm>
            <a:off x="6035040" y="2365560"/>
            <a:ext cx="1235160" cy="162000"/>
          </a:xfrm>
          <a:prstGeom prst="rect">
            <a:avLst/>
          </a:prstGeom>
          <a:noFill/>
          <a:ln w="28440">
            <a:solidFill>
              <a:srgbClr val="BB244A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chemeClr val="lt1"/>
              </a:solidFill>
              <a:effectLst/>
              <a:uFillTx/>
              <a:latin typeface="Calibri"/>
              <a:ea typeface="DejaVu Sans"/>
            </a:endParaRPr>
          </a:p>
        </p:txBody>
      </p:sp>
      <p:sp>
        <p:nvSpPr>
          <p:cNvPr id="36" name="Rechteck 9"/>
          <p:cNvSpPr/>
          <p:nvPr/>
        </p:nvSpPr>
        <p:spPr>
          <a:xfrm>
            <a:off x="6652800" y="2932200"/>
            <a:ext cx="617040" cy="162000"/>
          </a:xfrm>
          <a:prstGeom prst="rect">
            <a:avLst/>
          </a:prstGeom>
          <a:noFill/>
          <a:ln w="28440">
            <a:solidFill>
              <a:srgbClr val="BB244A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chemeClr val="lt1"/>
              </a:solidFill>
              <a:effectLst/>
              <a:uFillTx/>
              <a:latin typeface="Calibri"/>
              <a:ea typeface="DejaVu Sans"/>
            </a:endParaRPr>
          </a:p>
        </p:txBody>
      </p:sp>
      <p:sp>
        <p:nvSpPr>
          <p:cNvPr id="37" name="Rechteck 10"/>
          <p:cNvSpPr/>
          <p:nvPr/>
        </p:nvSpPr>
        <p:spPr>
          <a:xfrm>
            <a:off x="6697440" y="3662640"/>
            <a:ext cx="2223720" cy="146880"/>
          </a:xfrm>
          <a:prstGeom prst="rect">
            <a:avLst/>
          </a:prstGeom>
          <a:solidFill>
            <a:srgbClr val="BB244A"/>
          </a:solidFill>
          <a:ln w="28440">
            <a:solidFill>
              <a:srgbClr val="BB244A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</a:pPr>
            <a:r>
              <a:rPr lang="de-DE" sz="800" b="0" u="none" strike="noStrike">
                <a:solidFill>
                  <a:schemeClr val="lt1"/>
                </a:solidFill>
                <a:effectLst/>
                <a:uFillTx/>
                <a:latin typeface="Calibri"/>
                <a:ea typeface="DejaVu Sans"/>
              </a:rPr>
              <a:t>SORRY, only in German!</a:t>
            </a:r>
            <a:endParaRPr lang="de-DE" sz="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C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14"/>
          <p:cNvPicPr/>
          <p:nvPr/>
        </p:nvPicPr>
        <p:blipFill>
          <a:blip r:embed="rId2"/>
          <a:stretch/>
        </p:blipFill>
        <p:spPr>
          <a:xfrm>
            <a:off x="7370280" y="2198160"/>
            <a:ext cx="1435680" cy="14356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2" name="Picture 14"/>
          <p:cNvPicPr/>
          <p:nvPr/>
        </p:nvPicPr>
        <p:blipFill>
          <a:blip r:embed="rId2"/>
          <a:stretch/>
        </p:blipFill>
        <p:spPr>
          <a:xfrm>
            <a:off x="352080" y="766440"/>
            <a:ext cx="2764440" cy="2764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3" name="TextBox 4"/>
          <p:cNvSpPr/>
          <p:nvPr/>
        </p:nvSpPr>
        <p:spPr>
          <a:xfrm>
            <a:off x="3231360" y="638280"/>
            <a:ext cx="7221600" cy="415353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sz="44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Next year, next round</a:t>
            </a:r>
            <a:endParaRPr lang="de-DE" sz="440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lang="en-US" sz="7000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Start again with step 1</a:t>
            </a:r>
            <a:endParaRPr lang="de-DE" sz="700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lang="en-US" sz="4000" dirty="0">
                <a:solidFill>
                  <a:srgbClr val="BB244A"/>
                </a:solidFill>
                <a:latin typeface="TT Fors"/>
                <a:ea typeface="DejaVu Sans"/>
              </a:rPr>
              <a:t>u</a:t>
            </a:r>
            <a:r>
              <a:rPr lang="en-US" sz="40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ntil you have rolled the dice 3 times.</a:t>
            </a:r>
            <a:endParaRPr lang="de-DE" sz="400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4" name="TextBox 4"/>
          <p:cNvSpPr/>
          <p:nvPr/>
        </p:nvSpPr>
        <p:spPr>
          <a:xfrm>
            <a:off x="839160" y="1217880"/>
            <a:ext cx="1790280" cy="1842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GB" sz="11500" b="1" u="none" strike="noStrike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3</a:t>
            </a:r>
            <a:endParaRPr lang="de-DE" sz="115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735120" y="402480"/>
            <a:ext cx="9221040" cy="1460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>
              <a:buNone/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735120" y="2012400"/>
            <a:ext cx="9221040" cy="4795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C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icture 6"/>
          <p:cNvPicPr/>
          <p:nvPr/>
        </p:nvPicPr>
        <p:blipFill>
          <a:blip r:embed="rId2"/>
          <a:stretch/>
        </p:blipFill>
        <p:spPr>
          <a:xfrm>
            <a:off x="352080" y="766440"/>
            <a:ext cx="2764440" cy="2764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8" name="TextBox 10"/>
          <p:cNvSpPr/>
          <p:nvPr/>
        </p:nvSpPr>
        <p:spPr>
          <a:xfrm>
            <a:off x="3231360" y="638280"/>
            <a:ext cx="7221600" cy="538463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sz="32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Evaluation</a:t>
            </a:r>
            <a:endParaRPr lang="de-DE" sz="320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lang="en-US" sz="7000" b="1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Who met their needs?</a:t>
            </a:r>
            <a:endParaRPr lang="de-DE" sz="70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lang="en-US" sz="32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If the wetland received at least 6 levels of water, you win! </a:t>
            </a:r>
            <a:endParaRPr lang="de-DE" sz="320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lang="en-US" sz="32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Are you content with the results? Which stakeholder has received the biggest share of water – and why? </a:t>
            </a:r>
            <a:endParaRPr lang="de-DE" sz="320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9" name="TextBox 11"/>
          <p:cNvSpPr/>
          <p:nvPr/>
        </p:nvSpPr>
        <p:spPr>
          <a:xfrm>
            <a:off x="839160" y="1217880"/>
            <a:ext cx="1790280" cy="1842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GB" sz="11500" b="1" u="none" strike="noStrike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4</a:t>
            </a:r>
            <a:endParaRPr lang="de-DE" sz="115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5B028171-1D6F-4066-AE49-4B0DD8CDC17E}"/>
              </a:ext>
            </a:extLst>
          </p:cNvPr>
          <p:cNvSpPr/>
          <p:nvPr/>
        </p:nvSpPr>
        <p:spPr>
          <a:xfrm>
            <a:off x="3231360" y="6598229"/>
            <a:ext cx="686009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sz="2000" dirty="0">
                <a:solidFill>
                  <a:srgbClr val="BB244A"/>
                </a:solidFill>
                <a:latin typeface="TT Fors"/>
              </a:rPr>
              <a:t>In reality, the game does not stop. Here it ends – but the dilemma remains.</a:t>
            </a:r>
            <a:endParaRPr lang="de-DE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C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13"/>
          <p:cNvPicPr/>
          <p:nvPr/>
        </p:nvPicPr>
        <p:blipFill>
          <a:blip r:embed="rId2"/>
          <a:stretch/>
        </p:blipFill>
        <p:spPr>
          <a:xfrm>
            <a:off x="568080" y="-685800"/>
            <a:ext cx="3488400" cy="34948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9" name="Picture 7"/>
          <p:cNvPicPr/>
          <p:nvPr/>
        </p:nvPicPr>
        <p:blipFill>
          <a:blip r:embed="rId3"/>
          <a:stretch/>
        </p:blipFill>
        <p:spPr>
          <a:xfrm>
            <a:off x="4506480" y="691560"/>
            <a:ext cx="6992280" cy="69922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0" name="Picture 8"/>
          <p:cNvPicPr/>
          <p:nvPr/>
        </p:nvPicPr>
        <p:blipFill>
          <a:blip r:embed="rId4"/>
          <a:stretch/>
        </p:blipFill>
        <p:spPr>
          <a:xfrm rot="19065000">
            <a:off x="7727400" y="2815560"/>
            <a:ext cx="2563560" cy="23925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1" name="Rechteck 1"/>
          <p:cNvSpPr/>
          <p:nvPr/>
        </p:nvSpPr>
        <p:spPr>
          <a:xfrm>
            <a:off x="8133840" y="3234960"/>
            <a:ext cx="1872720" cy="1551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de-DE" sz="1600" b="0" u="none" strike="noStrike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Mindset</a:t>
            </a:r>
            <a:r>
              <a:rPr lang="de-DE" sz="1600" b="0" u="none" strike="noStrike">
                <a:solidFill>
                  <a:srgbClr val="BB244A"/>
                </a:solidFill>
                <a:effectLst/>
                <a:uFillTx/>
                <a:latin typeface="TT Fors"/>
                <a:ea typeface="Times New Roman"/>
              </a:rPr>
              <a:t>: </a:t>
            </a:r>
            <a:endParaRPr lang="de-DE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</a:pPr>
            <a:r>
              <a:rPr lang="en-US" sz="1600" b="0" u="none" strike="noStrike">
                <a:solidFill>
                  <a:srgbClr val="BB244A"/>
                </a:solidFill>
                <a:effectLst/>
                <a:uFillTx/>
                <a:latin typeface="TT Fors"/>
                <a:ea typeface="Times New Roman"/>
              </a:rPr>
              <a:t>Sustainability is complex and sometimes not (easy) to be reached</a:t>
            </a:r>
            <a:endParaRPr lang="de-DE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2" name="TextBox 2"/>
          <p:cNvSpPr/>
          <p:nvPr/>
        </p:nvSpPr>
        <p:spPr>
          <a:xfrm>
            <a:off x="997560" y="1685880"/>
            <a:ext cx="5522760" cy="2832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ts val="5400"/>
              </a:lnSpc>
            </a:pPr>
            <a:r>
              <a:rPr lang="en-US" sz="5400" b="1" u="none" strike="noStrike" dirty="0">
                <a:solidFill>
                  <a:srgbClr val="F5DF4D"/>
                </a:solidFill>
                <a:effectLst/>
                <a:uFillTx/>
                <a:latin typeface="TT Fors Bold"/>
                <a:ea typeface="DejaVu Sans"/>
              </a:rPr>
              <a:t>Practice sustainable </a:t>
            </a:r>
            <a:endParaRPr lang="de-DE" sz="5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457200">
              <a:lnSpc>
                <a:spcPts val="5400"/>
              </a:lnSpc>
            </a:pPr>
            <a:r>
              <a:rPr lang="en-US" sz="5400" b="1" u="none" strike="noStrike" dirty="0">
                <a:solidFill>
                  <a:srgbClr val="F5DF4D"/>
                </a:solidFill>
                <a:effectLst/>
                <a:uFillTx/>
                <a:latin typeface="TT Fors Bold"/>
                <a:ea typeface="DejaVu Sans"/>
              </a:rPr>
              <a:t>water management</a:t>
            </a:r>
            <a:endParaRPr lang="de-DE" sz="5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3" name="Textfeld 4"/>
          <p:cNvSpPr/>
          <p:nvPr/>
        </p:nvSpPr>
        <p:spPr>
          <a:xfrm>
            <a:off x="997560" y="4680000"/>
            <a:ext cx="6742080" cy="267620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sz="21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In the municipality of Greenwood water is a scarce </a:t>
            </a:r>
            <a:r>
              <a:rPr lang="en-US" sz="2100" b="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ressource</a:t>
            </a:r>
            <a:r>
              <a:rPr lang="en-US" sz="21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. There are economic and private stakeholders with different needs and there is not enough water for every need. </a:t>
            </a:r>
            <a:endParaRPr lang="de-DE" sz="21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lang="en-US" sz="2100" b="0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For 3 years you become the different stakeholders - faced with the task of distributing the municipality's available water in common decisions.</a:t>
            </a:r>
            <a:r>
              <a:rPr lang="en-US" sz="21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endParaRPr lang="de-DE" sz="21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44" name="Picture 9"/>
          <p:cNvPicPr/>
          <p:nvPr/>
        </p:nvPicPr>
        <p:blipFill>
          <a:blip r:embed="rId5"/>
          <a:stretch/>
        </p:blipFill>
        <p:spPr>
          <a:xfrm>
            <a:off x="7595280" y="5358600"/>
            <a:ext cx="1194840" cy="1392120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735120" y="402480"/>
            <a:ext cx="9221040" cy="1460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>
              <a:buNone/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735120" y="2012400"/>
            <a:ext cx="9221040" cy="4795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C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2"/>
          <p:cNvPicPr/>
          <p:nvPr/>
        </p:nvPicPr>
        <p:blipFill>
          <a:blip r:embed="rId2"/>
          <a:stretch/>
        </p:blipFill>
        <p:spPr>
          <a:xfrm>
            <a:off x="352080" y="766440"/>
            <a:ext cx="2764440" cy="2764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8" name="TextBox 8"/>
          <p:cNvSpPr/>
          <p:nvPr/>
        </p:nvSpPr>
        <p:spPr>
          <a:xfrm>
            <a:off x="3231360" y="638280"/>
            <a:ext cx="7221600" cy="566163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sz="44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Before first round</a:t>
            </a:r>
            <a:r>
              <a:rPr lang="en-US" sz="70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endParaRPr lang="de-DE" sz="700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lang="en-US" sz="6600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Each: draw one of 4 role cards*</a:t>
            </a:r>
            <a:endParaRPr lang="de-DE" sz="660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lang="en-US" sz="40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Read the role card and become aware of your needs and arguments.</a:t>
            </a:r>
            <a:br>
              <a:rPr sz="4000" dirty="0"/>
            </a:br>
            <a:endParaRPr lang="de-DE" sz="400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9" name="TextBox 9"/>
          <p:cNvSpPr/>
          <p:nvPr/>
        </p:nvSpPr>
        <p:spPr>
          <a:xfrm>
            <a:off x="839160" y="1217880"/>
            <a:ext cx="1790280" cy="1842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GB" sz="11500" b="1" u="none" strike="noStrike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0</a:t>
            </a:r>
            <a:endParaRPr lang="de-DE" sz="115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0" name="Rechteck 49"/>
          <p:cNvSpPr/>
          <p:nvPr/>
        </p:nvSpPr>
        <p:spPr>
          <a:xfrm>
            <a:off x="476892" y="6713640"/>
            <a:ext cx="9790833" cy="46021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400" dirty="0">
                <a:solidFill>
                  <a:srgbClr val="BB244A"/>
                </a:solidFill>
                <a:latin typeface="TT Fors"/>
              </a:rPr>
              <a:t>*I</a:t>
            </a:r>
            <a:r>
              <a:rPr lang="en-US" sz="2400" u="none" strike="noStrike" dirty="0">
                <a:solidFill>
                  <a:srgbClr val="BB244A"/>
                </a:solidFill>
                <a:effectLst/>
                <a:uFillTx/>
                <a:latin typeface="TT Fors"/>
              </a:rPr>
              <a:t>f you are less than 4 players, one/more persons take 2 role cards.</a:t>
            </a:r>
            <a:endParaRPr lang="de-DE" sz="240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735120" y="402480"/>
            <a:ext cx="9221040" cy="1460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>
              <a:buNone/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735120" y="2012400"/>
            <a:ext cx="9221040" cy="4795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539794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C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1"/>
          <p:cNvPicPr/>
          <p:nvPr/>
        </p:nvPicPr>
        <p:blipFill>
          <a:blip r:embed="rId2"/>
          <a:stretch/>
        </p:blipFill>
        <p:spPr>
          <a:xfrm>
            <a:off x="352080" y="766440"/>
            <a:ext cx="2764440" cy="2764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2" name="TextBox 3"/>
          <p:cNvSpPr/>
          <p:nvPr/>
        </p:nvSpPr>
        <p:spPr>
          <a:xfrm>
            <a:off x="3231360" y="638280"/>
            <a:ext cx="7221600" cy="470752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sz="4000" b="1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First round</a:t>
            </a:r>
            <a:r>
              <a:rPr lang="en-US" sz="6600" b="1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endParaRPr lang="de-DE" sz="66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lang="en-US" sz="7000" b="1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Let it rain</a:t>
            </a:r>
            <a:endParaRPr lang="de-DE" sz="70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lang="en-US" sz="40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Roll the dice to find out how many levels of water are available in this year.</a:t>
            </a:r>
            <a:br>
              <a:rPr sz="4000" dirty="0"/>
            </a:br>
            <a:endParaRPr lang="de-DE" sz="440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3" name="TextBox 5"/>
          <p:cNvSpPr/>
          <p:nvPr/>
        </p:nvSpPr>
        <p:spPr>
          <a:xfrm>
            <a:off x="839160" y="1217880"/>
            <a:ext cx="1790280" cy="1842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GB" sz="11500" b="1" u="none" strike="noStrike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1</a:t>
            </a:r>
            <a:endParaRPr lang="de-DE" sz="115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735120" y="402480"/>
            <a:ext cx="9221040" cy="1460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>
              <a:buNone/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735120" y="2012400"/>
            <a:ext cx="9221040" cy="4795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C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14"/>
          <p:cNvPicPr/>
          <p:nvPr/>
        </p:nvPicPr>
        <p:blipFill>
          <a:blip r:embed="rId2"/>
          <a:stretch/>
        </p:blipFill>
        <p:spPr>
          <a:xfrm>
            <a:off x="352080" y="766440"/>
            <a:ext cx="2764440" cy="2764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7" name="TextBox 4"/>
          <p:cNvSpPr/>
          <p:nvPr/>
        </p:nvSpPr>
        <p:spPr>
          <a:xfrm>
            <a:off x="3231360" y="491400"/>
            <a:ext cx="7221600" cy="603096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sz="44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Discuss how to distribute the water among the stakeholders: What is sustainable and useful?</a:t>
            </a:r>
            <a:endParaRPr lang="de-DE" sz="440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lang="en-US" sz="7000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Distribute the water into the cups</a:t>
            </a:r>
            <a:endParaRPr lang="de-DE" sz="700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8" name="TextBox 4"/>
          <p:cNvSpPr/>
          <p:nvPr/>
        </p:nvSpPr>
        <p:spPr>
          <a:xfrm>
            <a:off x="839160" y="1217880"/>
            <a:ext cx="1790280" cy="1842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GB" sz="11500" b="1" u="none" strike="noStrike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2</a:t>
            </a:r>
            <a:endParaRPr lang="de-DE" sz="115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735120" y="402480"/>
            <a:ext cx="9221040" cy="1460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>
              <a:buNone/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735120" y="2012400"/>
            <a:ext cx="9221040" cy="4795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309</Words>
  <Application>Microsoft Office PowerPoint</Application>
  <PresentationFormat>Benutzerdefiniert</PresentationFormat>
  <Paragraphs>36</Paragraphs>
  <Slides>12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4</vt:i4>
      </vt:variant>
      <vt:variant>
        <vt:lpstr>Folientitel</vt:lpstr>
      </vt:variant>
      <vt:variant>
        <vt:i4>12</vt:i4>
      </vt:variant>
    </vt:vector>
  </HeadingPairs>
  <TitlesOfParts>
    <vt:vector size="24" baseType="lpstr">
      <vt:lpstr>Arial</vt:lpstr>
      <vt:lpstr>Calibri</vt:lpstr>
      <vt:lpstr>DejaVu Sans</vt:lpstr>
      <vt:lpstr>Symbol</vt:lpstr>
      <vt:lpstr>Times New Roman</vt:lpstr>
      <vt:lpstr>TT Fors</vt:lpstr>
      <vt:lpstr>TT Fors Bold</vt:lpstr>
      <vt:lpstr>Wingdings</vt:lpstr>
      <vt:lpstr>Office Theme</vt:lpstr>
      <vt:lpstr>Office Theme</vt:lpstr>
      <vt:lpstr>Office Theme</vt:lpstr>
      <vt:lpstr>Office Theme</vt:lpstr>
      <vt:lpstr>Printing instructions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Microsoft Office User</dc:creator>
  <dc:description/>
  <cp:lastModifiedBy>Lisa Häfner</cp:lastModifiedBy>
  <cp:revision>73</cp:revision>
  <cp:lastPrinted>2025-08-18T15:01:36Z</cp:lastPrinted>
  <dcterms:created xsi:type="dcterms:W3CDTF">2025-01-17T12:37:01Z</dcterms:created>
  <dcterms:modified xsi:type="dcterms:W3CDTF">2025-08-20T15:55:14Z</dcterms:modified>
  <dc:language>de-DE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Benutzerdefiniert</vt:lpwstr>
  </property>
  <property fmtid="{D5CDD505-2E9C-101B-9397-08002B2CF9AE}" pid="3" name="Slides">
    <vt:r8>10</vt:r8>
  </property>
</Properties>
</file>