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76" r:id="rId3"/>
    <p:sldId id="312" r:id="rId4"/>
    <p:sldId id="274" r:id="rId5"/>
    <p:sldId id="313" r:id="rId6"/>
    <p:sldId id="275" r:id="rId7"/>
    <p:sldId id="314" r:id="rId8"/>
    <p:sldId id="273" r:id="rId9"/>
    <p:sldId id="315" r:id="rId10"/>
  </p:sldIdLst>
  <p:sldSz cx="10691813" cy="7559675"/>
  <p:notesSz cx="6797675" cy="9926638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TT Fors" panose="020B0003030001020000" pitchFamily="34" charset="0"/>
      <p:regular r:id="rId17"/>
    </p:embeddedFont>
    <p:embeddedFont>
      <p:font typeface="TT Fors Bold" panose="020B0003030001020000" pitchFamily="34" charset="0"/>
      <p:regular r:id="rId18"/>
      <p:bold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B244A"/>
    <a:srgbClr val="6BCBDE"/>
    <a:srgbClr val="66C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00" d="100"/>
          <a:sy n="100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50056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824786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24233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054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3524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42884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35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3012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83389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966537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8815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1432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de-DE" dirty="0" err="1">
                <a:latin typeface="TT Fors Bold" panose="020B0003030001020000" pitchFamily="34" charset="0"/>
              </a:rPr>
              <a:t>Printing</a:t>
            </a:r>
            <a:r>
              <a:rPr lang="de-DE" dirty="0">
                <a:latin typeface="TT Fors Bold" panose="020B0003030001020000" pitchFamily="34" charset="0"/>
              </a:rPr>
              <a:t> </a:t>
            </a:r>
            <a:r>
              <a:rPr lang="de-DE" dirty="0" err="1">
                <a:latin typeface="TT Fors Bold" panose="020B0003030001020000" pitchFamily="34" charset="0"/>
              </a:rPr>
              <a:t>instructions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TT Fors" panose="020B0003030001020000" pitchFamily="34" charset="0"/>
              </a:rPr>
              <a:t>Main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Print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 1 on an A4 </a:t>
            </a:r>
            <a:r>
              <a:rPr lang="de-DE" sz="2400" dirty="0" err="1">
                <a:latin typeface="TT Fors" panose="020B0003030001020000" pitchFamily="34" charset="0"/>
              </a:rPr>
              <a:t>sheet</a:t>
            </a:r>
            <a:endParaRPr lang="de-DE" sz="2400" dirty="0">
              <a:latin typeface="TT Fors" panose="020B0003030001020000" pitchFamily="34" charset="0"/>
            </a:endParaRPr>
          </a:p>
          <a:p>
            <a:r>
              <a:rPr lang="de-DE" sz="2400" dirty="0">
                <a:latin typeface="TT Fors" panose="020B0003030001020000" pitchFamily="34" charset="0"/>
              </a:rPr>
              <a:t>Part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pp. 3-8 </a:t>
            </a:r>
            <a:r>
              <a:rPr lang="de-DE" sz="2400" dirty="0" err="1">
                <a:latin typeface="TT Fors" panose="020B0003030001020000" pitchFamily="34" charset="0"/>
              </a:rPr>
              <a:t>by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using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de-DE" sz="2400" dirty="0" err="1">
                <a:latin typeface="TT Fors" panose="020B0003030001020000" pitchFamily="34" charset="0"/>
              </a:rPr>
              <a:t>pages</a:t>
            </a:r>
            <a:r>
              <a:rPr lang="de-DE" sz="2400" dirty="0">
                <a:latin typeface="TT Fors" panose="020B0003030001020000" pitchFamily="34" charset="0"/>
              </a:rPr>
              <a:t> on </a:t>
            </a:r>
            <a:r>
              <a:rPr lang="de-DE" sz="2400" dirty="0" err="1">
                <a:latin typeface="TT Fors" panose="020B0003030001020000" pitchFamily="34" charset="0"/>
              </a:rPr>
              <a:t>one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, </a:t>
            </a:r>
            <a:r>
              <a:rPr lang="de-DE" sz="2400" dirty="0" err="1">
                <a:latin typeface="TT Fors" panose="020B0003030001020000" pitchFamily="34" charset="0"/>
              </a:rPr>
              <a:t>no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duplex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on heavy </a:t>
            </a:r>
            <a:r>
              <a:rPr lang="de-DE" sz="2400" dirty="0" err="1">
                <a:latin typeface="TT Fors" panose="020B0003030001020000" pitchFamily="34" charset="0"/>
              </a:rPr>
              <a:t>paper</a:t>
            </a:r>
            <a:r>
              <a:rPr lang="de-DE" sz="2400" dirty="0">
                <a:latin typeface="TT Fors" panose="020B0003030001020000" pitchFamily="34" charset="0"/>
              </a:rPr>
              <a:t> (e.g. 250 g)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Fold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 in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middle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and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de-DE" sz="2400" dirty="0" err="1">
                <a:latin typeface="TT Fors" panose="020B0003030001020000" pitchFamily="34" charset="0"/>
              </a:rPr>
              <a:t>optionally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cut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printer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margins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result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are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folded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604FD3-E7CD-420B-87B8-697055720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056" y="2565364"/>
            <a:ext cx="950119" cy="66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617" y="1269443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29866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5400"/>
              </a:lnSpc>
            </a:pPr>
            <a:r>
              <a:rPr lang="en-US" sz="5400" b="1" dirty="0">
                <a:solidFill>
                  <a:srgbClr val="F5DF4D"/>
                </a:solidFill>
                <a:latin typeface="TT Fors Bold" panose="020B0003030001020000" pitchFamily="34" charset="0"/>
              </a:rPr>
              <a:t>Making your workplace climate friendly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15162"/>
            <a:ext cx="67629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You are a manager at work.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Your task: Make your workplace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climate-friendly</a:t>
            </a:r>
            <a:r>
              <a:rPr lang="en-US" sz="2400" dirty="0">
                <a:solidFill>
                  <a:schemeClr val="bg1"/>
                </a:solidFill>
                <a:latin typeface="TT Fors Bold" panose="020B0003030001020000" pitchFamily="34" charset="0"/>
              </a:rPr>
              <a:t>!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T Fors Bold" panose="020B0003030001020000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AB45A-29C1-5947-9576-105914C4D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39349" y="3013759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274808" y="3358564"/>
            <a:ext cx="1844876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life climate friendly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B534D-0DCB-9844-921D-156B0E920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966" y="5593810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3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311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spcAft>
                <a:spcPts val="188"/>
              </a:spcAft>
            </a:pPr>
            <a:r>
              <a:rPr lang="de-DE" sz="1508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0996">
              <a:spcAft>
                <a:spcPts val="188"/>
              </a:spcAft>
            </a:pPr>
            <a:r>
              <a:rPr lang="en-US" sz="1508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0996">
              <a:lnSpc>
                <a:spcPts val="5090"/>
              </a:lnSpc>
            </a:pP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Your workplace now</a:t>
            </a:r>
          </a:p>
          <a:p>
            <a:pPr defTabSz="430996">
              <a:lnSpc>
                <a:spcPts val="5090"/>
              </a:lnSpc>
            </a:pP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Check out the current status of the workplace on the table.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/>
            <a:r>
              <a:rPr lang="en-US" sz="10582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04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0996">
              <a:lnSpc>
                <a:spcPts val="5090"/>
              </a:lnSpc>
            </a:pP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Becoming </a:t>
            </a:r>
            <a:b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</a:b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climate friendly!</a:t>
            </a:r>
          </a:p>
          <a:p>
            <a:pPr lvl="0" defTabSz="430996"/>
            <a:r>
              <a:rPr 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Discuss and decide on the three categories in which you would like to introduce a climate-friendly alternative.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F6BF951-4E62-4740-AB21-207665443231}"/>
              </a:ext>
            </a:extLst>
          </p:cNvPr>
          <p:cNvSpPr/>
          <p:nvPr/>
        </p:nvSpPr>
        <p:spPr>
          <a:xfrm>
            <a:off x="783017" y="5963490"/>
            <a:ext cx="89610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5DF4D"/>
                </a:solidFill>
                <a:latin typeface="TT Fors" panose="020B0003030001020000" pitchFamily="34" charset="0"/>
              </a:rPr>
              <a:t>Put the alternative polygons on top of the old ones in the changed categories.</a:t>
            </a:r>
          </a:p>
        </p:txBody>
      </p:sp>
    </p:spTree>
    <p:extLst>
      <p:ext uri="{BB962C8B-B14F-4D97-AF65-F5344CB8AC3E}">
        <p14:creationId xmlns:p14="http://schemas.microsoft.com/office/powerpoint/2010/main" val="239581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5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736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0996"/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Document your concept</a:t>
            </a:r>
          </a:p>
          <a:p>
            <a:pPr lvl="0" defTabSz="430996"/>
            <a:r>
              <a:rPr 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Document the CO</a:t>
            </a:r>
            <a:r>
              <a:rPr lang="en-US" sz="4000" b="1" baseline="-25000" dirty="0">
                <a:solidFill>
                  <a:srgbClr val="F5DF4D"/>
                </a:solidFill>
                <a:latin typeface="TT Fors" panose="020B0003030001020000" pitchFamily="34" charset="0"/>
              </a:rPr>
              <a:t>2e</a:t>
            </a:r>
            <a:r>
              <a:rPr 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-emissions of your new workplace into the table and discuss your results and decisions.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71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210</Words>
  <Application>Microsoft Office PowerPoint</Application>
  <PresentationFormat>Benutzerdefiniert</PresentationFormat>
  <Paragraphs>28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 Light</vt:lpstr>
      <vt:lpstr>TT Fors Bold</vt:lpstr>
      <vt:lpstr>TT Fors</vt:lpstr>
      <vt:lpstr>Calibri</vt:lpstr>
      <vt:lpstr>Office Theme</vt:lpstr>
      <vt:lpstr>1_Office Theme</vt:lpstr>
      <vt:lpstr>Printing instructions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38</cp:revision>
  <cp:lastPrinted>2025-03-18T12:15:05Z</cp:lastPrinted>
  <dcterms:created xsi:type="dcterms:W3CDTF">2025-01-17T12:37:01Z</dcterms:created>
  <dcterms:modified xsi:type="dcterms:W3CDTF">2025-07-31T14:29:16Z</dcterms:modified>
</cp:coreProperties>
</file>